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257" r:id="rId3"/>
    <p:sldId id="258" r:id="rId4"/>
    <p:sldId id="259" r:id="rId5"/>
    <p:sldId id="260" r:id="rId6"/>
    <p:sldId id="265" r:id="rId7"/>
    <p:sldId id="261" r:id="rId8"/>
    <p:sldId id="262" r:id="rId9"/>
    <p:sldId id="263" r:id="rId10"/>
    <p:sldId id="264" r:id="rId11"/>
    <p:sldId id="267" r:id="rId12"/>
    <p:sldId id="277" r:id="rId13"/>
    <p:sldId id="266" r:id="rId14"/>
    <p:sldId id="268" r:id="rId15"/>
    <p:sldId id="269" r:id="rId16"/>
    <p:sldId id="270" r:id="rId17"/>
    <p:sldId id="271" r:id="rId18"/>
    <p:sldId id="272" r:id="rId19"/>
    <p:sldId id="273" r:id="rId20"/>
    <p:sldId id="274" r:id="rId21"/>
    <p:sldId id="275" r:id="rId22"/>
    <p:sldId id="276" r:id="rId23"/>
    <p:sldId id="278" r:id="rId24"/>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8AE1381-4BE1-46D2-9895-5D3A17781321}" v="3" dt="2024-03-01T08:06:30.303"/>
  </p1510:revLst>
</p1510:revInfo>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20" autoAdjust="0"/>
    <p:restoredTop sz="74510" autoAdjust="0"/>
  </p:normalViewPr>
  <p:slideViewPr>
    <p:cSldViewPr snapToGrid="0">
      <p:cViewPr varScale="1">
        <p:scale>
          <a:sx n="61" d="100"/>
          <a:sy n="61" d="100"/>
        </p:scale>
        <p:origin x="816"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rokopis Chatzakis" userId="830076b1340a9e48" providerId="LiveId" clId="{F8AE1381-4BE1-46D2-9895-5D3A17781321}"/>
    <pc:docChg chg="undo custSel addSld modSld">
      <pc:chgData name="Prokopis Chatzakis" userId="830076b1340a9e48" providerId="LiveId" clId="{F8AE1381-4BE1-46D2-9895-5D3A17781321}" dt="2024-03-04T07:22:19.397" v="2999" actId="1076"/>
      <pc:docMkLst>
        <pc:docMk/>
      </pc:docMkLst>
      <pc:sldChg chg="modNotesTx">
        <pc:chgData name="Prokopis Chatzakis" userId="830076b1340a9e48" providerId="LiveId" clId="{F8AE1381-4BE1-46D2-9895-5D3A17781321}" dt="2024-03-01T07:40:43.695" v="86" actId="20577"/>
        <pc:sldMkLst>
          <pc:docMk/>
          <pc:sldMk cId="2079073714" sldId="259"/>
        </pc:sldMkLst>
      </pc:sldChg>
      <pc:sldChg chg="addSp delSp modSp new mod">
        <pc:chgData name="Prokopis Chatzakis" userId="830076b1340a9e48" providerId="LiveId" clId="{F8AE1381-4BE1-46D2-9895-5D3A17781321}" dt="2024-03-04T07:19:35.865" v="2965" actId="20577"/>
        <pc:sldMkLst>
          <pc:docMk/>
          <pc:sldMk cId="256127376" sldId="267"/>
        </pc:sldMkLst>
        <pc:spChg chg="mod">
          <ac:chgData name="Prokopis Chatzakis" userId="830076b1340a9e48" providerId="LiveId" clId="{F8AE1381-4BE1-46D2-9895-5D3A17781321}" dt="2024-03-01T07:41:11.759" v="122" actId="122"/>
          <ac:spMkLst>
            <pc:docMk/>
            <pc:sldMk cId="256127376" sldId="267"/>
            <ac:spMk id="2" creationId="{6CEFE9A3-A82C-6BDB-1AE3-EA709870E1AC}"/>
          </ac:spMkLst>
        </pc:spChg>
        <pc:spChg chg="del mod">
          <ac:chgData name="Prokopis Chatzakis" userId="830076b1340a9e48" providerId="LiveId" clId="{F8AE1381-4BE1-46D2-9895-5D3A17781321}" dt="2024-03-04T07:13:06.756" v="2666" actId="478"/>
          <ac:spMkLst>
            <pc:docMk/>
            <pc:sldMk cId="256127376" sldId="267"/>
            <ac:spMk id="3" creationId="{84AAC733-FA03-3168-12D2-6EF375DD8E7D}"/>
          </ac:spMkLst>
        </pc:spChg>
        <pc:spChg chg="add mod">
          <ac:chgData name="Prokopis Chatzakis" userId="830076b1340a9e48" providerId="LiveId" clId="{F8AE1381-4BE1-46D2-9895-5D3A17781321}" dt="2024-03-04T07:19:35.865" v="2965" actId="20577"/>
          <ac:spMkLst>
            <pc:docMk/>
            <pc:sldMk cId="256127376" sldId="267"/>
            <ac:spMk id="4" creationId="{7742A0C7-7BB2-64EF-7C22-EFDEE98B7CB9}"/>
          </ac:spMkLst>
        </pc:spChg>
      </pc:sldChg>
      <pc:sldChg chg="addSp delSp modSp new mod">
        <pc:chgData name="Prokopis Chatzakis" userId="830076b1340a9e48" providerId="LiveId" clId="{F8AE1381-4BE1-46D2-9895-5D3A17781321}" dt="2024-03-01T15:58:15.472" v="2194" actId="20577"/>
        <pc:sldMkLst>
          <pc:docMk/>
          <pc:sldMk cId="2818052092" sldId="268"/>
        </pc:sldMkLst>
        <pc:spChg chg="mod">
          <ac:chgData name="Prokopis Chatzakis" userId="830076b1340a9e48" providerId="LiveId" clId="{F8AE1381-4BE1-46D2-9895-5D3A17781321}" dt="2024-03-01T07:42:48.921" v="197" actId="20577"/>
          <ac:spMkLst>
            <pc:docMk/>
            <pc:sldMk cId="2818052092" sldId="268"/>
            <ac:spMk id="2" creationId="{10E97069-C2F3-FFEB-B5EC-E821B3BA428D}"/>
          </ac:spMkLst>
        </pc:spChg>
        <pc:spChg chg="del mod">
          <ac:chgData name="Prokopis Chatzakis" userId="830076b1340a9e48" providerId="LiveId" clId="{F8AE1381-4BE1-46D2-9895-5D3A17781321}" dt="2024-03-01T07:46:26.687" v="266" actId="478"/>
          <ac:spMkLst>
            <pc:docMk/>
            <pc:sldMk cId="2818052092" sldId="268"/>
            <ac:spMk id="3" creationId="{1EB4CA23-881F-9246-067E-A13C8F814400}"/>
          </ac:spMkLst>
        </pc:spChg>
        <pc:spChg chg="add del mod">
          <ac:chgData name="Prokopis Chatzakis" userId="830076b1340a9e48" providerId="LiveId" clId="{F8AE1381-4BE1-46D2-9895-5D3A17781321}" dt="2024-03-01T07:46:30.831" v="267" actId="478"/>
          <ac:spMkLst>
            <pc:docMk/>
            <pc:sldMk cId="2818052092" sldId="268"/>
            <ac:spMk id="6" creationId="{28A3CCF6-601A-2979-39A3-398BAA298B75}"/>
          </ac:spMkLst>
        </pc:spChg>
        <pc:graphicFrameChg chg="add mod modGraphic">
          <ac:chgData name="Prokopis Chatzakis" userId="830076b1340a9e48" providerId="LiveId" clId="{F8AE1381-4BE1-46D2-9895-5D3A17781321}" dt="2024-03-01T15:58:15.472" v="2194" actId="20577"/>
          <ac:graphicFrameMkLst>
            <pc:docMk/>
            <pc:sldMk cId="2818052092" sldId="268"/>
            <ac:graphicFrameMk id="4" creationId="{E0EB3DD5-BF54-AE08-6360-0FDAEAFBA37A}"/>
          </ac:graphicFrameMkLst>
        </pc:graphicFrameChg>
      </pc:sldChg>
      <pc:sldChg chg="addSp delSp modSp new mod setBg">
        <pc:chgData name="Prokopis Chatzakis" userId="830076b1340a9e48" providerId="LiveId" clId="{F8AE1381-4BE1-46D2-9895-5D3A17781321}" dt="2024-03-03T09:36:06.802" v="2462" actId="26606"/>
        <pc:sldMkLst>
          <pc:docMk/>
          <pc:sldMk cId="2205597431" sldId="269"/>
        </pc:sldMkLst>
        <pc:spChg chg="mod">
          <ac:chgData name="Prokopis Chatzakis" userId="830076b1340a9e48" providerId="LiveId" clId="{F8AE1381-4BE1-46D2-9895-5D3A17781321}" dt="2024-03-03T09:36:06.802" v="2462" actId="26606"/>
          <ac:spMkLst>
            <pc:docMk/>
            <pc:sldMk cId="2205597431" sldId="269"/>
            <ac:spMk id="2" creationId="{65B84438-D468-DCA7-6931-05C1B4F4232E}"/>
          </ac:spMkLst>
        </pc:spChg>
        <pc:spChg chg="mod ord">
          <ac:chgData name="Prokopis Chatzakis" userId="830076b1340a9e48" providerId="LiveId" clId="{F8AE1381-4BE1-46D2-9895-5D3A17781321}" dt="2024-03-03T09:36:06.802" v="2462" actId="26606"/>
          <ac:spMkLst>
            <pc:docMk/>
            <pc:sldMk cId="2205597431" sldId="269"/>
            <ac:spMk id="3" creationId="{C342FD73-8233-47C8-1FE5-ED42889DCF19}"/>
          </ac:spMkLst>
        </pc:spChg>
        <pc:spChg chg="add del">
          <ac:chgData name="Prokopis Chatzakis" userId="830076b1340a9e48" providerId="LiveId" clId="{F8AE1381-4BE1-46D2-9895-5D3A17781321}" dt="2024-03-01T11:51:10.533" v="1678" actId="22"/>
          <ac:spMkLst>
            <pc:docMk/>
            <pc:sldMk cId="2205597431" sldId="269"/>
            <ac:spMk id="5" creationId="{A61F21C4-FB22-900D-54D7-125F029489AC}"/>
          </ac:spMkLst>
        </pc:spChg>
        <pc:spChg chg="add del">
          <ac:chgData name="Prokopis Chatzakis" userId="830076b1340a9e48" providerId="LiveId" clId="{F8AE1381-4BE1-46D2-9895-5D3A17781321}" dt="2024-03-03T09:34:56.564" v="2445" actId="26606"/>
          <ac:spMkLst>
            <pc:docMk/>
            <pc:sldMk cId="2205597431" sldId="269"/>
            <ac:spMk id="1031" creationId="{04812C46-200A-4DEB-A05E-3ED6C68C2387}"/>
          </ac:spMkLst>
        </pc:spChg>
        <pc:spChg chg="add del">
          <ac:chgData name="Prokopis Chatzakis" userId="830076b1340a9e48" providerId="LiveId" clId="{F8AE1381-4BE1-46D2-9895-5D3A17781321}" dt="2024-03-03T09:34:56.564" v="2445" actId="26606"/>
          <ac:spMkLst>
            <pc:docMk/>
            <pc:sldMk cId="2205597431" sldId="269"/>
            <ac:spMk id="1033" creationId="{D1EA859B-E555-4109-94F3-6700E046E008}"/>
          </ac:spMkLst>
        </pc:spChg>
        <pc:spChg chg="add del">
          <ac:chgData name="Prokopis Chatzakis" userId="830076b1340a9e48" providerId="LiveId" clId="{F8AE1381-4BE1-46D2-9895-5D3A17781321}" dt="2024-03-03T09:36:06.802" v="2462" actId="26606"/>
          <ac:spMkLst>
            <pc:docMk/>
            <pc:sldMk cId="2205597431" sldId="269"/>
            <ac:spMk id="1035" creationId="{F13C74B1-5B17-4795-BED0-7140497B445A}"/>
          </ac:spMkLst>
        </pc:spChg>
        <pc:spChg chg="add del">
          <ac:chgData name="Prokopis Chatzakis" userId="830076b1340a9e48" providerId="LiveId" clId="{F8AE1381-4BE1-46D2-9895-5D3A17781321}" dt="2024-03-03T09:36:06.802" v="2462" actId="26606"/>
          <ac:spMkLst>
            <pc:docMk/>
            <pc:sldMk cId="2205597431" sldId="269"/>
            <ac:spMk id="1036" creationId="{D4974D33-8DC5-464E-8C6D-BE58F0669C17}"/>
          </ac:spMkLst>
        </pc:spChg>
        <pc:spChg chg="add del">
          <ac:chgData name="Prokopis Chatzakis" userId="830076b1340a9e48" providerId="LiveId" clId="{F8AE1381-4BE1-46D2-9895-5D3A17781321}" dt="2024-03-03T09:35:55.501" v="2459" actId="26606"/>
          <ac:spMkLst>
            <pc:docMk/>
            <pc:sldMk cId="2205597431" sldId="269"/>
            <ac:spMk id="1041" creationId="{F13C74B1-5B17-4795-BED0-7140497B445A}"/>
          </ac:spMkLst>
        </pc:spChg>
        <pc:spChg chg="add del">
          <ac:chgData name="Prokopis Chatzakis" userId="830076b1340a9e48" providerId="LiveId" clId="{F8AE1381-4BE1-46D2-9895-5D3A17781321}" dt="2024-03-03T09:35:55.501" v="2459" actId="26606"/>
          <ac:spMkLst>
            <pc:docMk/>
            <pc:sldMk cId="2205597431" sldId="269"/>
            <ac:spMk id="1043" creationId="{D4974D33-8DC5-464E-8C6D-BE58F0669C17}"/>
          </ac:spMkLst>
        </pc:spChg>
        <pc:spChg chg="add del">
          <ac:chgData name="Prokopis Chatzakis" userId="830076b1340a9e48" providerId="LiveId" clId="{F8AE1381-4BE1-46D2-9895-5D3A17781321}" dt="2024-03-03T09:36:06.775" v="2461" actId="26606"/>
          <ac:spMkLst>
            <pc:docMk/>
            <pc:sldMk cId="2205597431" sldId="269"/>
            <ac:spMk id="1045" creationId="{D009D6D5-DAC2-4A8B-A17A-E206B9012D09}"/>
          </ac:spMkLst>
        </pc:spChg>
        <pc:spChg chg="add">
          <ac:chgData name="Prokopis Chatzakis" userId="830076b1340a9e48" providerId="LiveId" clId="{F8AE1381-4BE1-46D2-9895-5D3A17781321}" dt="2024-03-03T09:36:06.802" v="2462" actId="26606"/>
          <ac:spMkLst>
            <pc:docMk/>
            <pc:sldMk cId="2205597431" sldId="269"/>
            <ac:spMk id="1047" creationId="{7B831B6F-405A-4B47-B9BB-5CA88F285844}"/>
          </ac:spMkLst>
        </pc:spChg>
        <pc:spChg chg="add">
          <ac:chgData name="Prokopis Chatzakis" userId="830076b1340a9e48" providerId="LiveId" clId="{F8AE1381-4BE1-46D2-9895-5D3A17781321}" dt="2024-03-03T09:36:06.802" v="2462" actId="26606"/>
          <ac:spMkLst>
            <pc:docMk/>
            <pc:sldMk cId="2205597431" sldId="269"/>
            <ac:spMk id="1048" creationId="{953EE71A-6488-4203-A7C4-77102FD0DCCA}"/>
          </ac:spMkLst>
        </pc:spChg>
        <pc:picChg chg="add mod ord">
          <ac:chgData name="Prokopis Chatzakis" userId="830076b1340a9e48" providerId="LiveId" clId="{F8AE1381-4BE1-46D2-9895-5D3A17781321}" dt="2024-03-03T09:36:06.802" v="2462" actId="26606"/>
          <ac:picMkLst>
            <pc:docMk/>
            <pc:sldMk cId="2205597431" sldId="269"/>
            <ac:picMk id="1026" creationId="{3C00ECE6-BC91-E7B0-0731-010C9C4B8C85}"/>
          </ac:picMkLst>
        </pc:picChg>
      </pc:sldChg>
      <pc:sldChg chg="addSp modSp add mod setBg">
        <pc:chgData name="Prokopis Chatzakis" userId="830076b1340a9e48" providerId="LiveId" clId="{F8AE1381-4BE1-46D2-9895-5D3A17781321}" dt="2024-03-03T09:41:04.571" v="2466" actId="26606"/>
        <pc:sldMkLst>
          <pc:docMk/>
          <pc:sldMk cId="4198413886" sldId="270"/>
        </pc:sldMkLst>
        <pc:spChg chg="mod">
          <ac:chgData name="Prokopis Chatzakis" userId="830076b1340a9e48" providerId="LiveId" clId="{F8AE1381-4BE1-46D2-9895-5D3A17781321}" dt="2024-03-03T09:41:04.571" v="2466" actId="26606"/>
          <ac:spMkLst>
            <pc:docMk/>
            <pc:sldMk cId="4198413886" sldId="270"/>
            <ac:spMk id="2" creationId="{93082DC8-5EDF-82D0-0F8B-51514495E486}"/>
          </ac:spMkLst>
        </pc:spChg>
        <pc:spChg chg="mod">
          <ac:chgData name="Prokopis Chatzakis" userId="830076b1340a9e48" providerId="LiveId" clId="{F8AE1381-4BE1-46D2-9895-5D3A17781321}" dt="2024-03-03T09:41:04.571" v="2466" actId="26606"/>
          <ac:spMkLst>
            <pc:docMk/>
            <pc:sldMk cId="4198413886" sldId="270"/>
            <ac:spMk id="3" creationId="{A8B0C39A-CD52-C802-198E-20493A46FFA1}"/>
          </ac:spMkLst>
        </pc:spChg>
        <pc:spChg chg="add">
          <ac:chgData name="Prokopis Chatzakis" userId="830076b1340a9e48" providerId="LiveId" clId="{F8AE1381-4BE1-46D2-9895-5D3A17781321}" dt="2024-03-03T09:41:04.571" v="2466" actId="26606"/>
          <ac:spMkLst>
            <pc:docMk/>
            <pc:sldMk cId="4198413886" sldId="270"/>
            <ac:spMk id="10" creationId="{743AA782-23D1-4521-8CAD-47662984AA08}"/>
          </ac:spMkLst>
        </pc:spChg>
        <pc:spChg chg="add">
          <ac:chgData name="Prokopis Chatzakis" userId="830076b1340a9e48" providerId="LiveId" clId="{F8AE1381-4BE1-46D2-9895-5D3A17781321}" dt="2024-03-03T09:41:04.571" v="2466" actId="26606"/>
          <ac:spMkLst>
            <pc:docMk/>
            <pc:sldMk cId="4198413886" sldId="270"/>
            <ac:spMk id="12" creationId="{650D18FE-0824-4A46-B22C-A86B52E5780A}"/>
          </ac:spMkLst>
        </pc:spChg>
        <pc:picChg chg="add mod">
          <ac:chgData name="Prokopis Chatzakis" userId="830076b1340a9e48" providerId="LiveId" clId="{F8AE1381-4BE1-46D2-9895-5D3A17781321}" dt="2024-03-03T09:41:04.571" v="2466" actId="26606"/>
          <ac:picMkLst>
            <pc:docMk/>
            <pc:sldMk cId="4198413886" sldId="270"/>
            <ac:picMk id="5" creationId="{D7ABD048-2755-64C6-092F-0BDC8F380BF0}"/>
          </ac:picMkLst>
        </pc:picChg>
      </pc:sldChg>
      <pc:sldChg chg="addSp delSp modSp new mod setBg">
        <pc:chgData name="Prokopis Chatzakis" userId="830076b1340a9e48" providerId="LiveId" clId="{F8AE1381-4BE1-46D2-9895-5D3A17781321}" dt="2024-03-03T09:46:26.454" v="2476" actId="14100"/>
        <pc:sldMkLst>
          <pc:docMk/>
          <pc:sldMk cId="3713703035" sldId="271"/>
        </pc:sldMkLst>
        <pc:spChg chg="del">
          <ac:chgData name="Prokopis Chatzakis" userId="830076b1340a9e48" providerId="LiveId" clId="{F8AE1381-4BE1-46D2-9895-5D3A17781321}" dt="2024-03-01T12:28:22.590" v="1808" actId="478"/>
          <ac:spMkLst>
            <pc:docMk/>
            <pc:sldMk cId="3713703035" sldId="271"/>
            <ac:spMk id="2" creationId="{DF62E8FB-FA16-DA93-3EB2-0FAB5707D099}"/>
          </ac:spMkLst>
        </pc:spChg>
        <pc:spChg chg="del">
          <ac:chgData name="Prokopis Chatzakis" userId="830076b1340a9e48" providerId="LiveId" clId="{F8AE1381-4BE1-46D2-9895-5D3A17781321}" dt="2024-03-01T12:28:39.149" v="1812" actId="478"/>
          <ac:spMkLst>
            <pc:docMk/>
            <pc:sldMk cId="3713703035" sldId="271"/>
            <ac:spMk id="3" creationId="{BC8170C7-5DA2-55B3-C064-6D1B97130266}"/>
          </ac:spMkLst>
        </pc:spChg>
        <pc:spChg chg="add mod">
          <ac:chgData name="Prokopis Chatzakis" userId="830076b1340a9e48" providerId="LiveId" clId="{F8AE1381-4BE1-46D2-9895-5D3A17781321}" dt="2024-03-03T09:45:59.017" v="2472" actId="26606"/>
          <ac:spMkLst>
            <pc:docMk/>
            <pc:sldMk cId="3713703035" sldId="271"/>
            <ac:spMk id="4" creationId="{DD658922-4F9B-228B-4960-F14C355435CC}"/>
          </ac:spMkLst>
        </pc:spChg>
        <pc:spChg chg="add mod">
          <ac:chgData name="Prokopis Chatzakis" userId="830076b1340a9e48" providerId="LiveId" clId="{F8AE1381-4BE1-46D2-9895-5D3A17781321}" dt="2024-03-03T09:45:59.017" v="2472" actId="26606"/>
          <ac:spMkLst>
            <pc:docMk/>
            <pc:sldMk cId="3713703035" sldId="271"/>
            <ac:spMk id="5" creationId="{1384B1D9-339D-2C4F-3209-FA227F13C616}"/>
          </ac:spMkLst>
        </pc:spChg>
        <pc:spChg chg="add mod ord">
          <ac:chgData name="Prokopis Chatzakis" userId="830076b1340a9e48" providerId="LiveId" clId="{F8AE1381-4BE1-46D2-9895-5D3A17781321}" dt="2024-03-03T09:46:26.454" v="2476" actId="14100"/>
          <ac:spMkLst>
            <pc:docMk/>
            <pc:sldMk cId="3713703035" sldId="271"/>
            <ac:spMk id="6" creationId="{44856594-D2E9-7F51-56A3-23F74106C3F6}"/>
          </ac:spMkLst>
        </pc:spChg>
        <pc:spChg chg="add">
          <ac:chgData name="Prokopis Chatzakis" userId="830076b1340a9e48" providerId="LiveId" clId="{F8AE1381-4BE1-46D2-9895-5D3A17781321}" dt="2024-03-03T09:45:59.017" v="2472" actId="26606"/>
          <ac:spMkLst>
            <pc:docMk/>
            <pc:sldMk cId="3713703035" sldId="271"/>
            <ac:spMk id="2057" creationId="{F13C74B1-5B17-4795-BED0-7140497B445A}"/>
          </ac:spMkLst>
        </pc:spChg>
        <pc:spChg chg="add">
          <ac:chgData name="Prokopis Chatzakis" userId="830076b1340a9e48" providerId="LiveId" clId="{F8AE1381-4BE1-46D2-9895-5D3A17781321}" dt="2024-03-03T09:45:59.017" v="2472" actId="26606"/>
          <ac:spMkLst>
            <pc:docMk/>
            <pc:sldMk cId="3713703035" sldId="271"/>
            <ac:spMk id="2059" creationId="{D4974D33-8DC5-464E-8C6D-BE58F0669C17}"/>
          </ac:spMkLst>
        </pc:spChg>
        <pc:picChg chg="add del mod">
          <ac:chgData name="Prokopis Chatzakis" userId="830076b1340a9e48" providerId="LiveId" clId="{F8AE1381-4BE1-46D2-9895-5D3A17781321}" dt="2024-03-03T09:42:22.905" v="2470" actId="478"/>
          <ac:picMkLst>
            <pc:docMk/>
            <pc:sldMk cId="3713703035" sldId="271"/>
            <ac:picMk id="2050" creationId="{47F078B0-80AD-3DA8-A77F-CF83C10B54F1}"/>
          </ac:picMkLst>
        </pc:picChg>
        <pc:picChg chg="add mod">
          <ac:chgData name="Prokopis Chatzakis" userId="830076b1340a9e48" providerId="LiveId" clId="{F8AE1381-4BE1-46D2-9895-5D3A17781321}" dt="2024-03-03T09:45:59.017" v="2472" actId="26606"/>
          <ac:picMkLst>
            <pc:docMk/>
            <pc:sldMk cId="3713703035" sldId="271"/>
            <ac:picMk id="2052" creationId="{0D8642EB-9CDF-94A4-09C4-3CFDE045B929}"/>
          </ac:picMkLst>
        </pc:picChg>
      </pc:sldChg>
      <pc:sldChg chg="addSp modSp add mod setBg">
        <pc:chgData name="Prokopis Chatzakis" userId="830076b1340a9e48" providerId="LiveId" clId="{F8AE1381-4BE1-46D2-9895-5D3A17781321}" dt="2024-03-03T09:49:06.085" v="2544" actId="14826"/>
        <pc:sldMkLst>
          <pc:docMk/>
          <pc:sldMk cId="3218258404" sldId="272"/>
        </pc:sldMkLst>
        <pc:spChg chg="mod">
          <ac:chgData name="Prokopis Chatzakis" userId="830076b1340a9e48" providerId="LiveId" clId="{F8AE1381-4BE1-46D2-9895-5D3A17781321}" dt="2024-03-03T09:47:01.247" v="2480" actId="26606"/>
          <ac:spMkLst>
            <pc:docMk/>
            <pc:sldMk cId="3218258404" sldId="272"/>
            <ac:spMk id="4" creationId="{2734256E-B36D-E521-4F11-B7DE946C3AAD}"/>
          </ac:spMkLst>
        </pc:spChg>
        <pc:spChg chg="mod">
          <ac:chgData name="Prokopis Chatzakis" userId="830076b1340a9e48" providerId="LiveId" clId="{F8AE1381-4BE1-46D2-9895-5D3A17781321}" dt="2024-03-03T09:47:01.247" v="2480" actId="26606"/>
          <ac:spMkLst>
            <pc:docMk/>
            <pc:sldMk cId="3218258404" sldId="272"/>
            <ac:spMk id="5" creationId="{AFD96B96-D273-BD60-7B00-E6F8B7AF3F4B}"/>
          </ac:spMkLst>
        </pc:spChg>
        <pc:spChg chg="mod">
          <ac:chgData name="Prokopis Chatzakis" userId="830076b1340a9e48" providerId="LiveId" clId="{F8AE1381-4BE1-46D2-9895-5D3A17781321}" dt="2024-03-03T09:47:12.680" v="2543" actId="1038"/>
          <ac:spMkLst>
            <pc:docMk/>
            <pc:sldMk cId="3218258404" sldId="272"/>
            <ac:spMk id="6" creationId="{1D02FBC1-61FB-99BE-40D0-0BF1C72BB54B}"/>
          </ac:spMkLst>
        </pc:spChg>
        <pc:spChg chg="add">
          <ac:chgData name="Prokopis Chatzakis" userId="830076b1340a9e48" providerId="LiveId" clId="{F8AE1381-4BE1-46D2-9895-5D3A17781321}" dt="2024-03-03T09:47:01.247" v="2480" actId="26606"/>
          <ac:spMkLst>
            <pc:docMk/>
            <pc:sldMk cId="3218258404" sldId="272"/>
            <ac:spMk id="11" creationId="{2C61293E-6EBE-43EF-A52C-9BEBFD7679D4}"/>
          </ac:spMkLst>
        </pc:spChg>
        <pc:spChg chg="add">
          <ac:chgData name="Prokopis Chatzakis" userId="830076b1340a9e48" providerId="LiveId" clId="{F8AE1381-4BE1-46D2-9895-5D3A17781321}" dt="2024-03-03T09:47:01.247" v="2480" actId="26606"/>
          <ac:spMkLst>
            <pc:docMk/>
            <pc:sldMk cId="3218258404" sldId="272"/>
            <ac:spMk id="13" creationId="{21540236-BFD5-4A9D-8840-4703E7F76825}"/>
          </ac:spMkLst>
        </pc:spChg>
        <pc:picChg chg="add mod ord">
          <ac:chgData name="Prokopis Chatzakis" userId="830076b1340a9e48" providerId="LiveId" clId="{F8AE1381-4BE1-46D2-9895-5D3A17781321}" dt="2024-03-03T09:49:06.085" v="2544" actId="14826"/>
          <ac:picMkLst>
            <pc:docMk/>
            <pc:sldMk cId="3218258404" sldId="272"/>
            <ac:picMk id="3" creationId="{CAFA56C1-3E34-4D13-7798-C0972686DC94}"/>
          </ac:picMkLst>
        </pc:picChg>
      </pc:sldChg>
      <pc:sldChg chg="addSp modSp add mod setBg">
        <pc:chgData name="Prokopis Chatzakis" userId="830076b1340a9e48" providerId="LiveId" clId="{F8AE1381-4BE1-46D2-9895-5D3A17781321}" dt="2024-03-03T09:50:59.633" v="2553" actId="255"/>
        <pc:sldMkLst>
          <pc:docMk/>
          <pc:sldMk cId="3552196315" sldId="273"/>
        </pc:sldMkLst>
        <pc:spChg chg="mod">
          <ac:chgData name="Prokopis Chatzakis" userId="830076b1340a9e48" providerId="LiveId" clId="{F8AE1381-4BE1-46D2-9895-5D3A17781321}" dt="2024-03-03T09:49:50.079" v="2548" actId="26606"/>
          <ac:spMkLst>
            <pc:docMk/>
            <pc:sldMk cId="3552196315" sldId="273"/>
            <ac:spMk id="4" creationId="{8B11DB2A-616F-CC73-528D-7B301D809CD8}"/>
          </ac:spMkLst>
        </pc:spChg>
        <pc:spChg chg="mod">
          <ac:chgData name="Prokopis Chatzakis" userId="830076b1340a9e48" providerId="LiveId" clId="{F8AE1381-4BE1-46D2-9895-5D3A17781321}" dt="2024-03-03T09:49:50.079" v="2548" actId="26606"/>
          <ac:spMkLst>
            <pc:docMk/>
            <pc:sldMk cId="3552196315" sldId="273"/>
            <ac:spMk id="5" creationId="{61FB0460-DCF4-64E7-27CF-E1A949829729}"/>
          </ac:spMkLst>
        </pc:spChg>
        <pc:spChg chg="mod ord">
          <ac:chgData name="Prokopis Chatzakis" userId="830076b1340a9e48" providerId="LiveId" clId="{F8AE1381-4BE1-46D2-9895-5D3A17781321}" dt="2024-03-03T09:50:59.633" v="2553" actId="255"/>
          <ac:spMkLst>
            <pc:docMk/>
            <pc:sldMk cId="3552196315" sldId="273"/>
            <ac:spMk id="6" creationId="{34AFBB89-DEFD-D42A-25F5-0630B2DCB532}"/>
          </ac:spMkLst>
        </pc:spChg>
        <pc:spChg chg="add">
          <ac:chgData name="Prokopis Chatzakis" userId="830076b1340a9e48" providerId="LiveId" clId="{F8AE1381-4BE1-46D2-9895-5D3A17781321}" dt="2024-03-03T09:49:50.079" v="2548" actId="26606"/>
          <ac:spMkLst>
            <pc:docMk/>
            <pc:sldMk cId="3552196315" sldId="273"/>
            <ac:spMk id="11" creationId="{F13C74B1-5B17-4795-BED0-7140497B445A}"/>
          </ac:spMkLst>
        </pc:spChg>
        <pc:spChg chg="add">
          <ac:chgData name="Prokopis Chatzakis" userId="830076b1340a9e48" providerId="LiveId" clId="{F8AE1381-4BE1-46D2-9895-5D3A17781321}" dt="2024-03-03T09:49:50.079" v="2548" actId="26606"/>
          <ac:spMkLst>
            <pc:docMk/>
            <pc:sldMk cId="3552196315" sldId="273"/>
            <ac:spMk id="13" creationId="{D4974D33-8DC5-464E-8C6D-BE58F0669C17}"/>
          </ac:spMkLst>
        </pc:spChg>
        <pc:picChg chg="add mod">
          <ac:chgData name="Prokopis Chatzakis" userId="830076b1340a9e48" providerId="LiveId" clId="{F8AE1381-4BE1-46D2-9895-5D3A17781321}" dt="2024-03-01T13:31:20.472" v="2182" actId="1076"/>
          <ac:picMkLst>
            <pc:docMk/>
            <pc:sldMk cId="3552196315" sldId="273"/>
            <ac:picMk id="3" creationId="{3D0D9513-410B-1325-0430-40FAA5D042E9}"/>
          </ac:picMkLst>
        </pc:picChg>
        <pc:picChg chg="add mod">
          <ac:chgData name="Prokopis Chatzakis" userId="830076b1340a9e48" providerId="LiveId" clId="{F8AE1381-4BE1-46D2-9895-5D3A17781321}" dt="2024-03-03T09:49:50.079" v="2548" actId="26606"/>
          <ac:picMkLst>
            <pc:docMk/>
            <pc:sldMk cId="3552196315" sldId="273"/>
            <ac:picMk id="3" creationId="{6AE79F08-E740-1D6E-4AD7-E63EC9A967F1}"/>
          </ac:picMkLst>
        </pc:picChg>
      </pc:sldChg>
      <pc:sldChg chg="addSp modSp add mod setBg">
        <pc:chgData name="Prokopis Chatzakis" userId="830076b1340a9e48" providerId="LiveId" clId="{F8AE1381-4BE1-46D2-9895-5D3A17781321}" dt="2024-03-03T09:52:51.774" v="2575" actId="14100"/>
        <pc:sldMkLst>
          <pc:docMk/>
          <pc:sldMk cId="1627523952" sldId="274"/>
        </pc:sldMkLst>
        <pc:spChg chg="mod">
          <ac:chgData name="Prokopis Chatzakis" userId="830076b1340a9e48" providerId="LiveId" clId="{F8AE1381-4BE1-46D2-9895-5D3A17781321}" dt="2024-03-03T09:52:35.637" v="2572" actId="14100"/>
          <ac:spMkLst>
            <pc:docMk/>
            <pc:sldMk cId="1627523952" sldId="274"/>
            <ac:spMk id="4" creationId="{075A971F-6FD1-F175-A8B1-03CA26A2429A}"/>
          </ac:spMkLst>
        </pc:spChg>
        <pc:spChg chg="mod">
          <ac:chgData name="Prokopis Chatzakis" userId="830076b1340a9e48" providerId="LiveId" clId="{F8AE1381-4BE1-46D2-9895-5D3A17781321}" dt="2024-03-03T09:52:51.774" v="2575" actId="14100"/>
          <ac:spMkLst>
            <pc:docMk/>
            <pc:sldMk cId="1627523952" sldId="274"/>
            <ac:spMk id="5" creationId="{03CA69FA-EB15-A015-9F15-ECEE2E9FFD91}"/>
          </ac:spMkLst>
        </pc:spChg>
        <pc:spChg chg="mod ord">
          <ac:chgData name="Prokopis Chatzakis" userId="830076b1340a9e48" providerId="LiveId" clId="{F8AE1381-4BE1-46D2-9895-5D3A17781321}" dt="2024-03-03T09:52:09.791" v="2555" actId="26606"/>
          <ac:spMkLst>
            <pc:docMk/>
            <pc:sldMk cId="1627523952" sldId="274"/>
            <ac:spMk id="6" creationId="{0C8F9FC9-3B8F-3332-FD4C-E397826B473E}"/>
          </ac:spMkLst>
        </pc:spChg>
        <pc:spChg chg="add">
          <ac:chgData name="Prokopis Chatzakis" userId="830076b1340a9e48" providerId="LiveId" clId="{F8AE1381-4BE1-46D2-9895-5D3A17781321}" dt="2024-03-03T09:52:09.791" v="2555" actId="26606"/>
          <ac:spMkLst>
            <pc:docMk/>
            <pc:sldMk cId="1627523952" sldId="274"/>
            <ac:spMk id="3079" creationId="{2B97F24A-32CE-4C1C-A50D-3016B394DCFB}"/>
          </ac:spMkLst>
        </pc:spChg>
        <pc:spChg chg="add">
          <ac:chgData name="Prokopis Chatzakis" userId="830076b1340a9e48" providerId="LiveId" clId="{F8AE1381-4BE1-46D2-9895-5D3A17781321}" dt="2024-03-03T09:52:09.791" v="2555" actId="26606"/>
          <ac:spMkLst>
            <pc:docMk/>
            <pc:sldMk cId="1627523952" sldId="274"/>
            <ac:spMk id="3081" creationId="{CD8B4F24-440B-49E9-B85D-733523DC064B}"/>
          </ac:spMkLst>
        </pc:spChg>
        <pc:picChg chg="add mod">
          <ac:chgData name="Prokopis Chatzakis" userId="830076b1340a9e48" providerId="LiveId" clId="{F8AE1381-4BE1-46D2-9895-5D3A17781321}" dt="2024-03-03T09:52:17.436" v="2569" actId="1038"/>
          <ac:picMkLst>
            <pc:docMk/>
            <pc:sldMk cId="1627523952" sldId="274"/>
            <ac:picMk id="3074" creationId="{BFFA0A82-F98F-7DBF-FB70-93EFCEA7DD26}"/>
          </ac:picMkLst>
        </pc:picChg>
      </pc:sldChg>
      <pc:sldChg chg="addSp delSp modSp new mod setBg">
        <pc:chgData name="Prokopis Chatzakis" userId="830076b1340a9e48" providerId="LiveId" clId="{F8AE1381-4BE1-46D2-9895-5D3A17781321}" dt="2024-03-03T09:54:13.748" v="2584" actId="14100"/>
        <pc:sldMkLst>
          <pc:docMk/>
          <pc:sldMk cId="817551514" sldId="275"/>
        </pc:sldMkLst>
        <pc:spChg chg="mod">
          <ac:chgData name="Prokopis Chatzakis" userId="830076b1340a9e48" providerId="LiveId" clId="{F8AE1381-4BE1-46D2-9895-5D3A17781321}" dt="2024-03-03T09:53:37.826" v="2578" actId="14100"/>
          <ac:spMkLst>
            <pc:docMk/>
            <pc:sldMk cId="817551514" sldId="275"/>
            <ac:spMk id="2" creationId="{B22F159C-C53C-76A6-C1BE-37CA77637E7C}"/>
          </ac:spMkLst>
        </pc:spChg>
        <pc:spChg chg="del">
          <ac:chgData name="Prokopis Chatzakis" userId="830076b1340a9e48" providerId="LiveId" clId="{F8AE1381-4BE1-46D2-9895-5D3A17781321}" dt="2024-03-01T13:32:10.456" v="2183" actId="478"/>
          <ac:spMkLst>
            <pc:docMk/>
            <pc:sldMk cId="817551514" sldId="275"/>
            <ac:spMk id="3" creationId="{184F68B5-08D1-D50F-8E13-5F9AA205E548}"/>
          </ac:spMkLst>
        </pc:spChg>
        <pc:spChg chg="add mod">
          <ac:chgData name="Prokopis Chatzakis" userId="830076b1340a9e48" providerId="LiveId" clId="{F8AE1381-4BE1-46D2-9895-5D3A17781321}" dt="2024-03-03T09:54:13.748" v="2584" actId="14100"/>
          <ac:spMkLst>
            <pc:docMk/>
            <pc:sldMk cId="817551514" sldId="275"/>
            <ac:spMk id="3" creationId="{ECAF4DAE-6F58-E730-6351-CBD45CFB8A7C}"/>
          </ac:spMkLst>
        </pc:spChg>
        <pc:spChg chg="add">
          <ac:chgData name="Prokopis Chatzakis" userId="830076b1340a9e48" providerId="LiveId" clId="{F8AE1381-4BE1-46D2-9895-5D3A17781321}" dt="2024-03-03T09:53:14.804" v="2576" actId="26606"/>
          <ac:spMkLst>
            <pc:docMk/>
            <pc:sldMk cId="817551514" sldId="275"/>
            <ac:spMk id="10" creationId="{743AA782-23D1-4521-8CAD-47662984AA08}"/>
          </ac:spMkLst>
        </pc:spChg>
        <pc:spChg chg="add">
          <ac:chgData name="Prokopis Chatzakis" userId="830076b1340a9e48" providerId="LiveId" clId="{F8AE1381-4BE1-46D2-9895-5D3A17781321}" dt="2024-03-03T09:53:14.804" v="2576" actId="26606"/>
          <ac:spMkLst>
            <pc:docMk/>
            <pc:sldMk cId="817551514" sldId="275"/>
            <ac:spMk id="12" creationId="{650D18FE-0824-4A46-B22C-A86B52E5780A}"/>
          </ac:spMkLst>
        </pc:spChg>
        <pc:picChg chg="add mod ord">
          <ac:chgData name="Prokopis Chatzakis" userId="830076b1340a9e48" providerId="LiveId" clId="{F8AE1381-4BE1-46D2-9895-5D3A17781321}" dt="2024-03-03T09:53:30.657" v="2577" actId="14826"/>
          <ac:picMkLst>
            <pc:docMk/>
            <pc:sldMk cId="817551514" sldId="275"/>
            <ac:picMk id="5" creationId="{47318D25-C300-34B1-7F20-D8E47A4EE082}"/>
          </ac:picMkLst>
        </pc:picChg>
      </pc:sldChg>
      <pc:sldChg chg="addSp delSp modSp new mod setBg addAnim">
        <pc:chgData name="Prokopis Chatzakis" userId="830076b1340a9e48" providerId="LiveId" clId="{F8AE1381-4BE1-46D2-9895-5D3A17781321}" dt="2024-03-03T09:54:29.807" v="2586"/>
        <pc:sldMkLst>
          <pc:docMk/>
          <pc:sldMk cId="210794893" sldId="276"/>
        </pc:sldMkLst>
        <pc:spChg chg="mod">
          <ac:chgData name="Prokopis Chatzakis" userId="830076b1340a9e48" providerId="LiveId" clId="{F8AE1381-4BE1-46D2-9895-5D3A17781321}" dt="2024-03-03T09:54:29.804" v="2585" actId="26606"/>
          <ac:spMkLst>
            <pc:docMk/>
            <pc:sldMk cId="210794893" sldId="276"/>
            <ac:spMk id="2" creationId="{EFF8CE6F-FC73-73F0-D139-CE84B5CFD7E9}"/>
          </ac:spMkLst>
        </pc:spChg>
        <pc:spChg chg="del">
          <ac:chgData name="Prokopis Chatzakis" userId="830076b1340a9e48" providerId="LiveId" clId="{F8AE1381-4BE1-46D2-9895-5D3A17781321}" dt="2024-03-01T13:24:54.715" v="2161" actId="478"/>
          <ac:spMkLst>
            <pc:docMk/>
            <pc:sldMk cId="210794893" sldId="276"/>
            <ac:spMk id="3" creationId="{6E753416-44A0-1130-EA17-775364FF77AD}"/>
          </ac:spMkLst>
        </pc:spChg>
        <pc:spChg chg="add">
          <ac:chgData name="Prokopis Chatzakis" userId="830076b1340a9e48" providerId="LiveId" clId="{F8AE1381-4BE1-46D2-9895-5D3A17781321}" dt="2024-03-03T09:54:29.804" v="2585" actId="26606"/>
          <ac:spMkLst>
            <pc:docMk/>
            <pc:sldMk cId="210794893" sldId="276"/>
            <ac:spMk id="10" creationId="{37C89E4B-3C9F-44B9-8B86-D9E3D112D8EC}"/>
          </ac:spMkLst>
        </pc:spChg>
        <pc:picChg chg="add mod ord">
          <ac:chgData name="Prokopis Chatzakis" userId="830076b1340a9e48" providerId="LiveId" clId="{F8AE1381-4BE1-46D2-9895-5D3A17781321}" dt="2024-03-03T09:54:29.804" v="2585" actId="26606"/>
          <ac:picMkLst>
            <pc:docMk/>
            <pc:sldMk cId="210794893" sldId="276"/>
            <ac:picMk id="5" creationId="{35858E82-5EAB-2FB5-D24F-3277A2E9FD9B}"/>
          </ac:picMkLst>
        </pc:picChg>
        <pc:cxnChg chg="add">
          <ac:chgData name="Prokopis Chatzakis" userId="830076b1340a9e48" providerId="LiveId" clId="{F8AE1381-4BE1-46D2-9895-5D3A17781321}" dt="2024-03-03T09:54:29.804" v="2585" actId="26606"/>
          <ac:cxnSpMkLst>
            <pc:docMk/>
            <pc:sldMk cId="210794893" sldId="276"/>
            <ac:cxnSpMk id="12" creationId="{AA2EAA10-076F-46BD-8F0F-B9A2FB77A85C}"/>
          </ac:cxnSpMkLst>
        </pc:cxnChg>
        <pc:cxnChg chg="add">
          <ac:chgData name="Prokopis Chatzakis" userId="830076b1340a9e48" providerId="LiveId" clId="{F8AE1381-4BE1-46D2-9895-5D3A17781321}" dt="2024-03-03T09:54:29.804" v="2585" actId="26606"/>
          <ac:cxnSpMkLst>
            <pc:docMk/>
            <pc:sldMk cId="210794893" sldId="276"/>
            <ac:cxnSpMk id="14" creationId="{D891E407-403B-4764-86C9-33A56D3BCAA3}"/>
          </ac:cxnSpMkLst>
        </pc:cxnChg>
      </pc:sldChg>
      <pc:sldChg chg="addSp delSp modSp new mod setBg">
        <pc:chgData name="Prokopis Chatzakis" userId="830076b1340a9e48" providerId="LiveId" clId="{F8AE1381-4BE1-46D2-9895-5D3A17781321}" dt="2024-03-04T07:22:19.397" v="2999" actId="1076"/>
        <pc:sldMkLst>
          <pc:docMk/>
          <pc:sldMk cId="3759226709" sldId="277"/>
        </pc:sldMkLst>
        <pc:spChg chg="del">
          <ac:chgData name="Prokopis Chatzakis" userId="830076b1340a9e48" providerId="LiveId" clId="{F8AE1381-4BE1-46D2-9895-5D3A17781321}" dt="2024-03-04T07:19:42.131" v="2967" actId="478"/>
          <ac:spMkLst>
            <pc:docMk/>
            <pc:sldMk cId="3759226709" sldId="277"/>
            <ac:spMk id="2" creationId="{C3BB3E1A-37BA-8CAC-1F12-66BA5590BFDE}"/>
          </ac:spMkLst>
        </pc:spChg>
        <pc:spChg chg="del">
          <ac:chgData name="Prokopis Chatzakis" userId="830076b1340a9e48" providerId="LiveId" clId="{F8AE1381-4BE1-46D2-9895-5D3A17781321}" dt="2024-03-04T07:19:45.274" v="2968" actId="478"/>
          <ac:spMkLst>
            <pc:docMk/>
            <pc:sldMk cId="3759226709" sldId="277"/>
            <ac:spMk id="3" creationId="{B319D71C-C0FE-ECEA-3959-F48015018D0D}"/>
          </ac:spMkLst>
        </pc:spChg>
        <pc:spChg chg="add mod">
          <ac:chgData name="Prokopis Chatzakis" userId="830076b1340a9e48" providerId="LiveId" clId="{F8AE1381-4BE1-46D2-9895-5D3A17781321}" dt="2024-03-04T07:21:59.547" v="2995" actId="1035"/>
          <ac:spMkLst>
            <pc:docMk/>
            <pc:sldMk cId="3759226709" sldId="277"/>
            <ac:spMk id="8" creationId="{A344D766-5983-717B-5B07-0FB012675584}"/>
          </ac:spMkLst>
        </pc:spChg>
        <pc:spChg chg="add del">
          <ac:chgData name="Prokopis Chatzakis" userId="830076b1340a9e48" providerId="LiveId" clId="{F8AE1381-4BE1-46D2-9895-5D3A17781321}" dt="2024-03-04T07:21:31.765" v="2974" actId="26606"/>
          <ac:spMkLst>
            <pc:docMk/>
            <pc:sldMk cId="3759226709" sldId="277"/>
            <ac:spMk id="12" creationId="{1500B4A4-B1F1-41EA-886A-B8A210DBCA3B}"/>
          </ac:spMkLst>
        </pc:spChg>
        <pc:spChg chg="add del">
          <ac:chgData name="Prokopis Chatzakis" userId="830076b1340a9e48" providerId="LiveId" clId="{F8AE1381-4BE1-46D2-9895-5D3A17781321}" dt="2024-03-04T07:21:31.765" v="2974" actId="26606"/>
          <ac:spMkLst>
            <pc:docMk/>
            <pc:sldMk cId="3759226709" sldId="277"/>
            <ac:spMk id="14" creationId="{5E55A99C-0BDC-4DBE-8E40-9FA66F629FA1}"/>
          </ac:spMkLst>
        </pc:spChg>
        <pc:spChg chg="add">
          <ac:chgData name="Prokopis Chatzakis" userId="830076b1340a9e48" providerId="LiveId" clId="{F8AE1381-4BE1-46D2-9895-5D3A17781321}" dt="2024-03-04T07:21:31.782" v="2975" actId="26606"/>
          <ac:spMkLst>
            <pc:docMk/>
            <pc:sldMk cId="3759226709" sldId="277"/>
            <ac:spMk id="18" creationId="{A9F529C3-C941-49FD-8C67-82F134F64BDB}"/>
          </ac:spMkLst>
        </pc:spChg>
        <pc:spChg chg="add">
          <ac:chgData name="Prokopis Chatzakis" userId="830076b1340a9e48" providerId="LiveId" clId="{F8AE1381-4BE1-46D2-9895-5D3A17781321}" dt="2024-03-04T07:21:31.782" v="2975" actId="26606"/>
          <ac:spMkLst>
            <pc:docMk/>
            <pc:sldMk cId="3759226709" sldId="277"/>
            <ac:spMk id="19" creationId="{20586029-32A0-47E5-9AEC-AE3ABA6B94D0}"/>
          </ac:spMkLst>
        </pc:spChg>
        <pc:picChg chg="add mod">
          <ac:chgData name="Prokopis Chatzakis" userId="830076b1340a9e48" providerId="LiveId" clId="{F8AE1381-4BE1-46D2-9895-5D3A17781321}" dt="2024-03-04T07:22:12.740" v="2998" actId="1076"/>
          <ac:picMkLst>
            <pc:docMk/>
            <pc:sldMk cId="3759226709" sldId="277"/>
            <ac:picMk id="5" creationId="{163BB150-F636-C49F-B099-2525BF0591FA}"/>
          </ac:picMkLst>
        </pc:picChg>
        <pc:picChg chg="add mod">
          <ac:chgData name="Prokopis Chatzakis" userId="830076b1340a9e48" providerId="LiveId" clId="{F8AE1381-4BE1-46D2-9895-5D3A17781321}" dt="2024-03-04T07:22:19.397" v="2999" actId="1076"/>
          <ac:picMkLst>
            <pc:docMk/>
            <pc:sldMk cId="3759226709" sldId="277"/>
            <ac:picMk id="7" creationId="{9253C07C-F123-4406-9F7B-C2BA13E8077D}"/>
          </ac:picMkLst>
        </pc:picChg>
        <pc:cxnChg chg="add del">
          <ac:chgData name="Prokopis Chatzakis" userId="830076b1340a9e48" providerId="LiveId" clId="{F8AE1381-4BE1-46D2-9895-5D3A17781321}" dt="2024-03-04T07:21:31.765" v="2974" actId="26606"/>
          <ac:cxnSpMkLst>
            <pc:docMk/>
            <pc:sldMk cId="3759226709" sldId="277"/>
            <ac:cxnSpMk id="16" creationId="{5D1CEE39-A6DC-4DE0-9789-206F1A9888BB}"/>
          </ac:cxnSpMkLst>
        </pc:cxnChg>
        <pc:cxnChg chg="add">
          <ac:chgData name="Prokopis Chatzakis" userId="830076b1340a9e48" providerId="LiveId" clId="{F8AE1381-4BE1-46D2-9895-5D3A17781321}" dt="2024-03-04T07:21:31.782" v="2975" actId="26606"/>
          <ac:cxnSpMkLst>
            <pc:docMk/>
            <pc:sldMk cId="3759226709" sldId="277"/>
            <ac:cxnSpMk id="20" creationId="{8C730EAB-A532-4295-A302-FB4B90DB9F5E}"/>
          </ac:cxnSpMkLst>
        </pc:cxn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5F83FEB-7126-4B0E-99E3-198514FB588C}" type="datetimeFigureOut">
              <a:rPr lang="el-GR" smtClean="0"/>
              <a:t>6/3/2024</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6495667-E229-40BB-A7E7-AF0673C5B3CD}" type="slidenum">
              <a:rPr lang="el-GR" smtClean="0"/>
              <a:t>‹#›</a:t>
            </a:fld>
            <a:endParaRPr lang="el-GR"/>
          </a:p>
        </p:txBody>
      </p:sp>
    </p:spTree>
    <p:extLst>
      <p:ext uri="{BB962C8B-B14F-4D97-AF65-F5344CB8AC3E}">
        <p14:creationId xmlns:p14="http://schemas.microsoft.com/office/powerpoint/2010/main" val="21656394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Φυσιολογικές παράμετροι + Τακτική + Περιβαλλοντικές παράμετροι + Προπονητικό πρόγραμμα</a:t>
            </a:r>
          </a:p>
        </p:txBody>
      </p:sp>
      <p:sp>
        <p:nvSpPr>
          <p:cNvPr id="4" name="Θέση αριθμού διαφάνειας 3"/>
          <p:cNvSpPr>
            <a:spLocks noGrp="1"/>
          </p:cNvSpPr>
          <p:nvPr>
            <p:ph type="sldNum" sz="quarter" idx="5"/>
          </p:nvPr>
        </p:nvSpPr>
        <p:spPr/>
        <p:txBody>
          <a:bodyPr/>
          <a:lstStyle/>
          <a:p>
            <a:fld id="{E6495667-E229-40BB-A7E7-AF0673C5B3CD}" type="slidenum">
              <a:rPr lang="el-GR" smtClean="0"/>
              <a:t>4</a:t>
            </a:fld>
            <a:endParaRPr lang="el-GR"/>
          </a:p>
        </p:txBody>
      </p:sp>
    </p:spTree>
    <p:extLst>
      <p:ext uri="{BB962C8B-B14F-4D97-AF65-F5344CB8AC3E}">
        <p14:creationId xmlns:p14="http://schemas.microsoft.com/office/powerpoint/2010/main" val="33021687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Η ταχύτητα που έχουν στον αγώνα οι δρομείς αντοχής εξαρτάται από την ταχύτητα που έχουν στο κατώφλι (γαλακτικό κατώφλι). Το κατώφλι εξαρτάται από την μέγιστη πρόσληψη οξυγόνου, το ποσοστό της μέγιστης πρόσληψης οξυγόνου που χρησιμοποιούν στην ταχύτητα που αντιστοιχεί στο γαλακτικό κατώφλι και από τη δρομική οικονομία.</a:t>
            </a:r>
          </a:p>
          <a:p>
            <a:endParaRPr lang="el-GR" dirty="0"/>
          </a:p>
        </p:txBody>
      </p:sp>
      <p:sp>
        <p:nvSpPr>
          <p:cNvPr id="4" name="Θέση αριθμού διαφάνειας 3"/>
          <p:cNvSpPr>
            <a:spLocks noGrp="1"/>
          </p:cNvSpPr>
          <p:nvPr>
            <p:ph type="sldNum" sz="quarter" idx="5"/>
          </p:nvPr>
        </p:nvSpPr>
        <p:spPr/>
        <p:txBody>
          <a:bodyPr/>
          <a:lstStyle/>
          <a:p>
            <a:fld id="{E6495667-E229-40BB-A7E7-AF0673C5B3CD}" type="slidenum">
              <a:rPr lang="el-GR" smtClean="0"/>
              <a:t>5</a:t>
            </a:fld>
            <a:endParaRPr lang="el-GR"/>
          </a:p>
        </p:txBody>
      </p:sp>
    </p:spTree>
    <p:extLst>
      <p:ext uri="{BB962C8B-B14F-4D97-AF65-F5344CB8AC3E}">
        <p14:creationId xmlns:p14="http://schemas.microsoft.com/office/powerpoint/2010/main" val="29218658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US" dirty="0"/>
              <a:t>ER </a:t>
            </a:r>
            <a:r>
              <a:rPr lang="en-US" dirty="0">
                <a:sym typeface="Wingdings" panose="05000000000000000000" pitchFamily="2" charset="2"/>
              </a:rPr>
              <a:t> Elite Runners, GR  Good Runners, SL  Slow Runners</a:t>
            </a:r>
          </a:p>
          <a:p>
            <a:endParaRPr lang="en-US" dirty="0">
              <a:sym typeface="Wingdings" panose="05000000000000000000" pitchFamily="2" charset="2"/>
            </a:endParaRPr>
          </a:p>
          <a:p>
            <a:r>
              <a:rPr lang="el-GR" dirty="0">
                <a:sym typeface="Wingdings" panose="05000000000000000000" pitchFamily="2" charset="2"/>
              </a:rPr>
              <a:t>Σχήμα 1: ταχύτητα στο μαραθώνιο με ταχύτητα στο γαλακτικό (αναερόβιο) κατώφλι  Πολύ υψηλή συσχέτιση στο σύνολο του δείγματος και στους </a:t>
            </a:r>
            <a:r>
              <a:rPr lang="en-US" dirty="0">
                <a:sym typeface="Wingdings" panose="05000000000000000000" pitchFamily="2" charset="2"/>
              </a:rPr>
              <a:t>ER+GR, </a:t>
            </a:r>
            <a:r>
              <a:rPr lang="el-GR" dirty="0">
                <a:sym typeface="Wingdings" panose="05000000000000000000" pitchFamily="2" charset="2"/>
              </a:rPr>
              <a:t>μέτρια συσχέτιση στους </a:t>
            </a:r>
            <a:r>
              <a:rPr lang="en-US" dirty="0">
                <a:sym typeface="Wingdings" panose="05000000000000000000" pitchFamily="2" charset="2"/>
              </a:rPr>
              <a:t>ER</a:t>
            </a:r>
            <a:endParaRPr lang="el-GR" dirty="0">
              <a:sym typeface="Wingdings" panose="05000000000000000000" pitchFamily="2" charset="2"/>
            </a:endParaRPr>
          </a:p>
          <a:p>
            <a:endParaRPr lang="el-GR" dirty="0">
              <a:sym typeface="Wingdings" panose="05000000000000000000" pitchFamily="2" charset="2"/>
            </a:endParaRPr>
          </a:p>
          <a:p>
            <a:r>
              <a:rPr lang="el-GR" dirty="0">
                <a:sym typeface="Wingdings" panose="05000000000000000000" pitchFamily="2" charset="2"/>
              </a:rPr>
              <a:t>Σχήμα 2: ταχύτητα στο μαραθώνιο με </a:t>
            </a:r>
            <a:r>
              <a:rPr lang="en-US" dirty="0">
                <a:sym typeface="Wingdings" panose="05000000000000000000" pitchFamily="2" charset="2"/>
              </a:rPr>
              <a:t>VO2max </a:t>
            </a:r>
            <a:r>
              <a:rPr lang="el-GR" dirty="0">
                <a:sym typeface="Wingdings" panose="05000000000000000000" pitchFamily="2" charset="2"/>
              </a:rPr>
              <a:t> μέτρια προς υψηλή συσχέτιση στο σύνολο του δείγματος και στους </a:t>
            </a:r>
            <a:r>
              <a:rPr lang="en-US" dirty="0">
                <a:sym typeface="Wingdings" panose="05000000000000000000" pitchFamily="2" charset="2"/>
              </a:rPr>
              <a:t>GR + ER, </a:t>
            </a:r>
            <a:r>
              <a:rPr lang="el-GR" dirty="0">
                <a:sym typeface="Wingdings" panose="05000000000000000000" pitchFamily="2" charset="2"/>
              </a:rPr>
              <a:t>καμία συσχέτιση στους </a:t>
            </a:r>
            <a:r>
              <a:rPr lang="en-US" dirty="0">
                <a:sym typeface="Wingdings" panose="05000000000000000000" pitchFamily="2" charset="2"/>
              </a:rPr>
              <a:t>ER</a:t>
            </a:r>
            <a:endParaRPr lang="el-GR" dirty="0">
              <a:sym typeface="Wingdings" panose="05000000000000000000" pitchFamily="2" charset="2"/>
            </a:endParaRPr>
          </a:p>
          <a:p>
            <a:endParaRPr lang="el-GR" dirty="0">
              <a:sym typeface="Wingdings" panose="05000000000000000000" pitchFamily="2" charset="2"/>
            </a:endParaRPr>
          </a:p>
          <a:p>
            <a:r>
              <a:rPr lang="el-GR" dirty="0">
                <a:sym typeface="Wingdings" panose="05000000000000000000" pitchFamily="2" charset="2"/>
              </a:rPr>
              <a:t>Σχήμα 3: ταχύτητα στο μαραθώνιο με δρομική οικονομία</a:t>
            </a:r>
            <a:r>
              <a:rPr lang="en-US" dirty="0">
                <a:sym typeface="Wingdings" panose="05000000000000000000" pitchFamily="2" charset="2"/>
              </a:rPr>
              <a:t>  </a:t>
            </a:r>
            <a:r>
              <a:rPr lang="el-GR" dirty="0">
                <a:sym typeface="Wingdings" panose="05000000000000000000" pitchFamily="2" charset="2"/>
              </a:rPr>
              <a:t>μέτρια συσχέτιση και στις 3 κατηγορίες</a:t>
            </a:r>
            <a:endParaRPr lang="el-GR" dirty="0"/>
          </a:p>
        </p:txBody>
      </p:sp>
      <p:sp>
        <p:nvSpPr>
          <p:cNvPr id="4" name="Θέση αριθμού διαφάνειας 3"/>
          <p:cNvSpPr>
            <a:spLocks noGrp="1"/>
          </p:cNvSpPr>
          <p:nvPr>
            <p:ph type="sldNum" sz="quarter" idx="5"/>
          </p:nvPr>
        </p:nvSpPr>
        <p:spPr/>
        <p:txBody>
          <a:bodyPr/>
          <a:lstStyle/>
          <a:p>
            <a:fld id="{E6495667-E229-40BB-A7E7-AF0673C5B3CD}" type="slidenum">
              <a:rPr lang="el-GR" smtClean="0"/>
              <a:t>6</a:t>
            </a:fld>
            <a:endParaRPr lang="el-GR"/>
          </a:p>
        </p:txBody>
      </p:sp>
    </p:spTree>
    <p:extLst>
      <p:ext uri="{BB962C8B-B14F-4D97-AF65-F5344CB8AC3E}">
        <p14:creationId xmlns:p14="http://schemas.microsoft.com/office/powerpoint/2010/main" val="7092250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Για το θέμα του φύλου, ο </a:t>
            </a:r>
            <a:r>
              <a:rPr lang="en-US" dirty="0" err="1"/>
              <a:t>trubee</a:t>
            </a:r>
            <a:r>
              <a:rPr lang="en-US" dirty="0"/>
              <a:t> </a:t>
            </a:r>
            <a:r>
              <a:rPr lang="el-GR" dirty="0"/>
              <a:t>και οι συνεργάτες του (2014) διαπιστώνουν ότι η διαφορά στην τακτική μεταξύ ανδρών και γυναικών μάλλον εστιάζεται στους δρομείς χαμηλότερου επιπέδου, αφού στο υψηλότερο επίπεδο άνδρες και γυναίκες ακολουθούν παρόμοια τακτική</a:t>
            </a:r>
          </a:p>
          <a:p>
            <a:endParaRPr lang="el-GR" dirty="0"/>
          </a:p>
        </p:txBody>
      </p:sp>
      <p:sp>
        <p:nvSpPr>
          <p:cNvPr id="4" name="Θέση αριθμού διαφάνειας 3"/>
          <p:cNvSpPr>
            <a:spLocks noGrp="1"/>
          </p:cNvSpPr>
          <p:nvPr>
            <p:ph type="sldNum" sz="quarter" idx="5"/>
          </p:nvPr>
        </p:nvSpPr>
        <p:spPr/>
        <p:txBody>
          <a:bodyPr/>
          <a:lstStyle/>
          <a:p>
            <a:fld id="{E6495667-E229-40BB-A7E7-AF0673C5B3CD}" type="slidenum">
              <a:rPr lang="el-GR" smtClean="0"/>
              <a:t>7</a:t>
            </a:fld>
            <a:endParaRPr lang="el-GR"/>
          </a:p>
        </p:txBody>
      </p:sp>
    </p:spTree>
    <p:extLst>
      <p:ext uri="{BB962C8B-B14F-4D97-AF65-F5344CB8AC3E}">
        <p14:creationId xmlns:p14="http://schemas.microsoft.com/office/powerpoint/2010/main" val="28950078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Σχήμα 1 (πάνω αριστερά):  αθλήτριες διαφορετικών επιπέδων, όσο υψηλότερο το επίπεδο τόσο μικρότερες μεταβολές είχε η ταχύτητά τους ανά 5χλμ (Παγκόσμιο Πρωτάθλημα Μαραθωνίου Γυναικών)</a:t>
            </a:r>
          </a:p>
          <a:p>
            <a:endParaRPr lang="el-GR" dirty="0"/>
          </a:p>
          <a:p>
            <a:r>
              <a:rPr lang="el-GR" dirty="0"/>
              <a:t>Σχήμα 2 (πάνω δεξιά): υψηλότερα ποσοστά μεταβολής του ρυθμού στους άνδρες (μπλε γραμμή) σε σχέση με τις γυναίκες (κόκκινες γραμμές)</a:t>
            </a:r>
          </a:p>
          <a:p>
            <a:endParaRPr lang="el-GR" dirty="0"/>
          </a:p>
          <a:p>
            <a:r>
              <a:rPr lang="el-GR" dirty="0"/>
              <a:t>Σχήμα 3 (κάτω): οι μεγαλύτεροι ηλικιακά δρομείς διατηρούσαν πιο σταθερό ρυθμό σε σχέση με τους νεαρότερους, κάτι που αποδίδεται κυρίως στην εμπειρία τους</a:t>
            </a:r>
          </a:p>
        </p:txBody>
      </p:sp>
      <p:sp>
        <p:nvSpPr>
          <p:cNvPr id="4" name="Θέση αριθμού διαφάνειας 3"/>
          <p:cNvSpPr>
            <a:spLocks noGrp="1"/>
          </p:cNvSpPr>
          <p:nvPr>
            <p:ph type="sldNum" sz="quarter" idx="5"/>
          </p:nvPr>
        </p:nvSpPr>
        <p:spPr/>
        <p:txBody>
          <a:bodyPr/>
          <a:lstStyle/>
          <a:p>
            <a:fld id="{E6495667-E229-40BB-A7E7-AF0673C5B3CD}" type="slidenum">
              <a:rPr lang="el-GR" smtClean="0"/>
              <a:t>8</a:t>
            </a:fld>
            <a:endParaRPr lang="el-GR"/>
          </a:p>
        </p:txBody>
      </p:sp>
    </p:spTree>
    <p:extLst>
      <p:ext uri="{BB962C8B-B14F-4D97-AF65-F5344CB8AC3E}">
        <p14:creationId xmlns:p14="http://schemas.microsoft.com/office/powerpoint/2010/main" val="34755388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1</a:t>
            </a:r>
            <a:r>
              <a:rPr lang="el-GR" baseline="30000" dirty="0"/>
              <a:t>ο</a:t>
            </a:r>
            <a:r>
              <a:rPr lang="el-GR" dirty="0"/>
              <a:t> </a:t>
            </a:r>
            <a:r>
              <a:rPr lang="en-US" dirty="0"/>
              <a:t>bullet </a:t>
            </a:r>
            <a:r>
              <a:rPr lang="el-GR" dirty="0"/>
              <a:t>: Στο μαραθώνιος της Βοστώνης </a:t>
            </a:r>
          </a:p>
        </p:txBody>
      </p:sp>
      <p:sp>
        <p:nvSpPr>
          <p:cNvPr id="4" name="Θέση αριθμού διαφάνειας 3"/>
          <p:cNvSpPr>
            <a:spLocks noGrp="1"/>
          </p:cNvSpPr>
          <p:nvPr>
            <p:ph type="sldNum" sz="quarter" idx="5"/>
          </p:nvPr>
        </p:nvSpPr>
        <p:spPr/>
        <p:txBody>
          <a:bodyPr/>
          <a:lstStyle/>
          <a:p>
            <a:fld id="{E6495667-E229-40BB-A7E7-AF0673C5B3CD}" type="slidenum">
              <a:rPr lang="el-GR" smtClean="0"/>
              <a:t>9</a:t>
            </a:fld>
            <a:endParaRPr lang="el-GR"/>
          </a:p>
        </p:txBody>
      </p:sp>
    </p:spTree>
    <p:extLst>
      <p:ext uri="{BB962C8B-B14F-4D97-AF65-F5344CB8AC3E}">
        <p14:creationId xmlns:p14="http://schemas.microsoft.com/office/powerpoint/2010/main" val="4338623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Όσο αυξάνεται η θερμοκρασία πάνω από τους 10 βαθμούς Κελσίου, τόσο μεγαλύτερο είναι και το ποσοστό μείωσης της απόδοσης των μαραθωνοδρόμων. Ακόμη και στην ίδια θερμοκρασία όμως, το ποσοστό μείωσης της απόδοσης είναι μεγαλύτερο στους πιο αργούς δρομείς.</a:t>
            </a:r>
          </a:p>
        </p:txBody>
      </p:sp>
      <p:sp>
        <p:nvSpPr>
          <p:cNvPr id="4" name="Θέση αριθμού διαφάνειας 3"/>
          <p:cNvSpPr>
            <a:spLocks noGrp="1"/>
          </p:cNvSpPr>
          <p:nvPr>
            <p:ph type="sldNum" sz="quarter" idx="5"/>
          </p:nvPr>
        </p:nvSpPr>
        <p:spPr/>
        <p:txBody>
          <a:bodyPr/>
          <a:lstStyle/>
          <a:p>
            <a:fld id="{E6495667-E229-40BB-A7E7-AF0673C5B3CD}" type="slidenum">
              <a:rPr lang="el-GR" smtClean="0"/>
              <a:t>10</a:t>
            </a:fld>
            <a:endParaRPr lang="el-GR"/>
          </a:p>
        </p:txBody>
      </p:sp>
    </p:spTree>
    <p:extLst>
      <p:ext uri="{BB962C8B-B14F-4D97-AF65-F5344CB8AC3E}">
        <p14:creationId xmlns:p14="http://schemas.microsoft.com/office/powerpoint/2010/main" val="23739674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1</a:t>
            </a:r>
            <a:r>
              <a:rPr lang="el-GR" baseline="30000" dirty="0"/>
              <a:t>ο</a:t>
            </a:r>
            <a:r>
              <a:rPr lang="el-GR" dirty="0"/>
              <a:t> διάγραμμα </a:t>
            </a:r>
            <a:r>
              <a:rPr lang="el-GR" dirty="0">
                <a:sym typeface="Wingdings" panose="05000000000000000000" pitchFamily="2" charset="2"/>
              </a:rPr>
              <a:t> σχέση ρυθμού αγώνα με εβδομαδιαίο χιλιομετρικό όγκο</a:t>
            </a:r>
          </a:p>
          <a:p>
            <a:endParaRPr lang="el-GR" dirty="0">
              <a:sym typeface="Wingdings" panose="05000000000000000000" pitchFamily="2" charset="2"/>
            </a:endParaRPr>
          </a:p>
          <a:p>
            <a:r>
              <a:rPr lang="el-GR" dirty="0">
                <a:sym typeface="Wingdings" panose="05000000000000000000" pitchFamily="2" charset="2"/>
              </a:rPr>
              <a:t>2</a:t>
            </a:r>
            <a:r>
              <a:rPr lang="el-GR" baseline="30000" dirty="0">
                <a:sym typeface="Wingdings" panose="05000000000000000000" pitchFamily="2" charset="2"/>
              </a:rPr>
              <a:t>ο</a:t>
            </a:r>
            <a:r>
              <a:rPr lang="el-GR" dirty="0">
                <a:sym typeface="Wingdings" panose="05000000000000000000" pitchFamily="2" charset="2"/>
              </a:rPr>
              <a:t> διάγραμμα  σχέση ρυθμού αγώνα με μέσο ρυθμό στην προπόνηση (ένταση προπόνησης)</a:t>
            </a:r>
            <a:endParaRPr lang="el-GR" dirty="0"/>
          </a:p>
        </p:txBody>
      </p:sp>
      <p:sp>
        <p:nvSpPr>
          <p:cNvPr id="4" name="Θέση αριθμού διαφάνειας 3"/>
          <p:cNvSpPr>
            <a:spLocks noGrp="1"/>
          </p:cNvSpPr>
          <p:nvPr>
            <p:ph type="sldNum" sz="quarter" idx="5"/>
          </p:nvPr>
        </p:nvSpPr>
        <p:spPr/>
        <p:txBody>
          <a:bodyPr/>
          <a:lstStyle/>
          <a:p>
            <a:fld id="{E6495667-E229-40BB-A7E7-AF0673C5B3CD}" type="slidenum">
              <a:rPr lang="el-GR" smtClean="0"/>
              <a:t>12</a:t>
            </a:fld>
            <a:endParaRPr lang="el-GR"/>
          </a:p>
        </p:txBody>
      </p:sp>
    </p:spTree>
    <p:extLst>
      <p:ext uri="{BB962C8B-B14F-4D97-AF65-F5344CB8AC3E}">
        <p14:creationId xmlns:p14="http://schemas.microsoft.com/office/powerpoint/2010/main" val="4227715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D1FAAAA-3F7A-22A7-6823-B01A61505D92}"/>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CE6080D2-F8C7-1853-B381-C0B0DF53498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0332EFD8-D1F7-EB34-2D0A-54FE6EC0B627}"/>
              </a:ext>
            </a:extLst>
          </p:cNvPr>
          <p:cNvSpPr>
            <a:spLocks noGrp="1"/>
          </p:cNvSpPr>
          <p:nvPr>
            <p:ph type="dt" sz="half" idx="10"/>
          </p:nvPr>
        </p:nvSpPr>
        <p:spPr/>
        <p:txBody>
          <a:bodyPr/>
          <a:lstStyle/>
          <a:p>
            <a:fld id="{FF8A67A5-1D6D-405A-9D95-C4D09C1789F1}" type="datetimeFigureOut">
              <a:rPr lang="el-GR" smtClean="0"/>
              <a:t>6/3/2024</a:t>
            </a:fld>
            <a:endParaRPr lang="el-GR"/>
          </a:p>
        </p:txBody>
      </p:sp>
      <p:sp>
        <p:nvSpPr>
          <p:cNvPr id="5" name="Θέση υποσέλιδου 4">
            <a:extLst>
              <a:ext uri="{FF2B5EF4-FFF2-40B4-BE49-F238E27FC236}">
                <a16:creationId xmlns:a16="http://schemas.microsoft.com/office/drawing/2014/main" id="{F802E043-93DF-5F82-7F55-4040F9A5943C}"/>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51825A0A-0AE9-1246-9231-530684BD55DB}"/>
              </a:ext>
            </a:extLst>
          </p:cNvPr>
          <p:cNvSpPr>
            <a:spLocks noGrp="1"/>
          </p:cNvSpPr>
          <p:nvPr>
            <p:ph type="sldNum" sz="quarter" idx="12"/>
          </p:nvPr>
        </p:nvSpPr>
        <p:spPr/>
        <p:txBody>
          <a:bodyPr/>
          <a:lstStyle/>
          <a:p>
            <a:fld id="{52EFED77-D13A-47DA-8076-8DE125B48C12}" type="slidenum">
              <a:rPr lang="el-GR" smtClean="0"/>
              <a:t>‹#›</a:t>
            </a:fld>
            <a:endParaRPr lang="el-GR"/>
          </a:p>
        </p:txBody>
      </p:sp>
    </p:spTree>
    <p:extLst>
      <p:ext uri="{BB962C8B-B14F-4D97-AF65-F5344CB8AC3E}">
        <p14:creationId xmlns:p14="http://schemas.microsoft.com/office/powerpoint/2010/main" val="9532543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06506F6-DFAB-0EDA-AD76-D08CCD90717C}"/>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71C1E643-D82E-5F7C-7DB8-B3E7F01F88BF}"/>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371730B9-3BC9-03CC-B8A0-21731EDD89ED}"/>
              </a:ext>
            </a:extLst>
          </p:cNvPr>
          <p:cNvSpPr>
            <a:spLocks noGrp="1"/>
          </p:cNvSpPr>
          <p:nvPr>
            <p:ph type="dt" sz="half" idx="10"/>
          </p:nvPr>
        </p:nvSpPr>
        <p:spPr/>
        <p:txBody>
          <a:bodyPr/>
          <a:lstStyle/>
          <a:p>
            <a:fld id="{FF8A67A5-1D6D-405A-9D95-C4D09C1789F1}" type="datetimeFigureOut">
              <a:rPr lang="el-GR" smtClean="0"/>
              <a:t>6/3/2024</a:t>
            </a:fld>
            <a:endParaRPr lang="el-GR"/>
          </a:p>
        </p:txBody>
      </p:sp>
      <p:sp>
        <p:nvSpPr>
          <p:cNvPr id="5" name="Θέση υποσέλιδου 4">
            <a:extLst>
              <a:ext uri="{FF2B5EF4-FFF2-40B4-BE49-F238E27FC236}">
                <a16:creationId xmlns:a16="http://schemas.microsoft.com/office/drawing/2014/main" id="{610913B8-3A64-6E5F-3485-D7E3FE3367B4}"/>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98BBD2FC-94BB-4EC6-273C-0FD9EE1DD2DE}"/>
              </a:ext>
            </a:extLst>
          </p:cNvPr>
          <p:cNvSpPr>
            <a:spLocks noGrp="1"/>
          </p:cNvSpPr>
          <p:nvPr>
            <p:ph type="sldNum" sz="quarter" idx="12"/>
          </p:nvPr>
        </p:nvSpPr>
        <p:spPr/>
        <p:txBody>
          <a:bodyPr/>
          <a:lstStyle/>
          <a:p>
            <a:fld id="{52EFED77-D13A-47DA-8076-8DE125B48C12}" type="slidenum">
              <a:rPr lang="el-GR" smtClean="0"/>
              <a:t>‹#›</a:t>
            </a:fld>
            <a:endParaRPr lang="el-GR"/>
          </a:p>
        </p:txBody>
      </p:sp>
    </p:spTree>
    <p:extLst>
      <p:ext uri="{BB962C8B-B14F-4D97-AF65-F5344CB8AC3E}">
        <p14:creationId xmlns:p14="http://schemas.microsoft.com/office/powerpoint/2010/main" val="36873424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877A16FB-D548-65E9-F28A-46C3C344B223}"/>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6A07F5C5-AC1F-6FC0-A522-6D152CD1D25C}"/>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88F13F6A-A763-865B-7649-96655F562BF8}"/>
              </a:ext>
            </a:extLst>
          </p:cNvPr>
          <p:cNvSpPr>
            <a:spLocks noGrp="1"/>
          </p:cNvSpPr>
          <p:nvPr>
            <p:ph type="dt" sz="half" idx="10"/>
          </p:nvPr>
        </p:nvSpPr>
        <p:spPr/>
        <p:txBody>
          <a:bodyPr/>
          <a:lstStyle/>
          <a:p>
            <a:fld id="{FF8A67A5-1D6D-405A-9D95-C4D09C1789F1}" type="datetimeFigureOut">
              <a:rPr lang="el-GR" smtClean="0"/>
              <a:t>6/3/2024</a:t>
            </a:fld>
            <a:endParaRPr lang="el-GR"/>
          </a:p>
        </p:txBody>
      </p:sp>
      <p:sp>
        <p:nvSpPr>
          <p:cNvPr id="5" name="Θέση υποσέλιδου 4">
            <a:extLst>
              <a:ext uri="{FF2B5EF4-FFF2-40B4-BE49-F238E27FC236}">
                <a16:creationId xmlns:a16="http://schemas.microsoft.com/office/drawing/2014/main" id="{5155F9A0-C296-F297-6D64-7D2D9A0CA2A6}"/>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2DB90BC6-3B8B-EBDC-EE9F-8F6016F0585B}"/>
              </a:ext>
            </a:extLst>
          </p:cNvPr>
          <p:cNvSpPr>
            <a:spLocks noGrp="1"/>
          </p:cNvSpPr>
          <p:nvPr>
            <p:ph type="sldNum" sz="quarter" idx="12"/>
          </p:nvPr>
        </p:nvSpPr>
        <p:spPr/>
        <p:txBody>
          <a:bodyPr/>
          <a:lstStyle/>
          <a:p>
            <a:fld id="{52EFED77-D13A-47DA-8076-8DE125B48C12}" type="slidenum">
              <a:rPr lang="el-GR" smtClean="0"/>
              <a:t>‹#›</a:t>
            </a:fld>
            <a:endParaRPr lang="el-GR"/>
          </a:p>
        </p:txBody>
      </p:sp>
    </p:spTree>
    <p:extLst>
      <p:ext uri="{BB962C8B-B14F-4D97-AF65-F5344CB8AC3E}">
        <p14:creationId xmlns:p14="http://schemas.microsoft.com/office/powerpoint/2010/main" val="26605185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9355DB7-A004-CA1C-AFA6-890BA2D083A3}"/>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1336192D-3542-730E-53C0-D0CDEC048B36}"/>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10E2849D-4D67-96F4-665E-494D8B20C977}"/>
              </a:ext>
            </a:extLst>
          </p:cNvPr>
          <p:cNvSpPr>
            <a:spLocks noGrp="1"/>
          </p:cNvSpPr>
          <p:nvPr>
            <p:ph type="dt" sz="half" idx="10"/>
          </p:nvPr>
        </p:nvSpPr>
        <p:spPr/>
        <p:txBody>
          <a:bodyPr/>
          <a:lstStyle/>
          <a:p>
            <a:fld id="{FF8A67A5-1D6D-405A-9D95-C4D09C1789F1}" type="datetimeFigureOut">
              <a:rPr lang="el-GR" smtClean="0"/>
              <a:t>6/3/2024</a:t>
            </a:fld>
            <a:endParaRPr lang="el-GR"/>
          </a:p>
        </p:txBody>
      </p:sp>
      <p:sp>
        <p:nvSpPr>
          <p:cNvPr id="5" name="Θέση υποσέλιδου 4">
            <a:extLst>
              <a:ext uri="{FF2B5EF4-FFF2-40B4-BE49-F238E27FC236}">
                <a16:creationId xmlns:a16="http://schemas.microsoft.com/office/drawing/2014/main" id="{2394735D-6CAD-B24B-0C60-001336D90788}"/>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DD2C1640-DD7B-353B-F35D-F84811D10D5F}"/>
              </a:ext>
            </a:extLst>
          </p:cNvPr>
          <p:cNvSpPr>
            <a:spLocks noGrp="1"/>
          </p:cNvSpPr>
          <p:nvPr>
            <p:ph type="sldNum" sz="quarter" idx="12"/>
          </p:nvPr>
        </p:nvSpPr>
        <p:spPr/>
        <p:txBody>
          <a:bodyPr/>
          <a:lstStyle/>
          <a:p>
            <a:fld id="{52EFED77-D13A-47DA-8076-8DE125B48C12}" type="slidenum">
              <a:rPr lang="el-GR" smtClean="0"/>
              <a:t>‹#›</a:t>
            </a:fld>
            <a:endParaRPr lang="el-GR"/>
          </a:p>
        </p:txBody>
      </p:sp>
    </p:spTree>
    <p:extLst>
      <p:ext uri="{BB962C8B-B14F-4D97-AF65-F5344CB8AC3E}">
        <p14:creationId xmlns:p14="http://schemas.microsoft.com/office/powerpoint/2010/main" val="30107487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CAAD7E3-D225-9154-48C8-A0B8215994B9}"/>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2CEFD7BE-9682-2C57-2D90-AFB0E6DF6A2A}"/>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D964841C-380C-2ED8-B930-1DD33DB5C4ED}"/>
              </a:ext>
            </a:extLst>
          </p:cNvPr>
          <p:cNvSpPr>
            <a:spLocks noGrp="1"/>
          </p:cNvSpPr>
          <p:nvPr>
            <p:ph type="dt" sz="half" idx="10"/>
          </p:nvPr>
        </p:nvSpPr>
        <p:spPr/>
        <p:txBody>
          <a:bodyPr/>
          <a:lstStyle/>
          <a:p>
            <a:fld id="{FF8A67A5-1D6D-405A-9D95-C4D09C1789F1}" type="datetimeFigureOut">
              <a:rPr lang="el-GR" smtClean="0"/>
              <a:t>6/3/2024</a:t>
            </a:fld>
            <a:endParaRPr lang="el-GR"/>
          </a:p>
        </p:txBody>
      </p:sp>
      <p:sp>
        <p:nvSpPr>
          <p:cNvPr id="5" name="Θέση υποσέλιδου 4">
            <a:extLst>
              <a:ext uri="{FF2B5EF4-FFF2-40B4-BE49-F238E27FC236}">
                <a16:creationId xmlns:a16="http://schemas.microsoft.com/office/drawing/2014/main" id="{268F106C-0E65-7224-2870-51157541B56F}"/>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C3365699-BA65-F405-794C-9CC0CCFBDA12}"/>
              </a:ext>
            </a:extLst>
          </p:cNvPr>
          <p:cNvSpPr>
            <a:spLocks noGrp="1"/>
          </p:cNvSpPr>
          <p:nvPr>
            <p:ph type="sldNum" sz="quarter" idx="12"/>
          </p:nvPr>
        </p:nvSpPr>
        <p:spPr/>
        <p:txBody>
          <a:bodyPr/>
          <a:lstStyle/>
          <a:p>
            <a:fld id="{52EFED77-D13A-47DA-8076-8DE125B48C12}" type="slidenum">
              <a:rPr lang="el-GR" smtClean="0"/>
              <a:t>‹#›</a:t>
            </a:fld>
            <a:endParaRPr lang="el-GR"/>
          </a:p>
        </p:txBody>
      </p:sp>
    </p:spTree>
    <p:extLst>
      <p:ext uri="{BB962C8B-B14F-4D97-AF65-F5344CB8AC3E}">
        <p14:creationId xmlns:p14="http://schemas.microsoft.com/office/powerpoint/2010/main" val="2679847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BCAE7EF-1F35-0EC0-C73C-BFA8EA857B7D}"/>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20B2C7DB-E441-70B6-960B-59323A4BD027}"/>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E42B7EB5-D3AB-BAF8-86A7-232DE58F5772}"/>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3E8524CB-814E-674E-CFDE-9EBFF62CBBD0}"/>
              </a:ext>
            </a:extLst>
          </p:cNvPr>
          <p:cNvSpPr>
            <a:spLocks noGrp="1"/>
          </p:cNvSpPr>
          <p:nvPr>
            <p:ph type="dt" sz="half" idx="10"/>
          </p:nvPr>
        </p:nvSpPr>
        <p:spPr/>
        <p:txBody>
          <a:bodyPr/>
          <a:lstStyle/>
          <a:p>
            <a:fld id="{FF8A67A5-1D6D-405A-9D95-C4D09C1789F1}" type="datetimeFigureOut">
              <a:rPr lang="el-GR" smtClean="0"/>
              <a:t>6/3/2024</a:t>
            </a:fld>
            <a:endParaRPr lang="el-GR"/>
          </a:p>
        </p:txBody>
      </p:sp>
      <p:sp>
        <p:nvSpPr>
          <p:cNvPr id="6" name="Θέση υποσέλιδου 5">
            <a:extLst>
              <a:ext uri="{FF2B5EF4-FFF2-40B4-BE49-F238E27FC236}">
                <a16:creationId xmlns:a16="http://schemas.microsoft.com/office/drawing/2014/main" id="{BAD95E57-AFCB-BB17-9F42-1BCF357852CF}"/>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EAC93D08-EE61-BCAB-6E07-7AE623F7E158}"/>
              </a:ext>
            </a:extLst>
          </p:cNvPr>
          <p:cNvSpPr>
            <a:spLocks noGrp="1"/>
          </p:cNvSpPr>
          <p:nvPr>
            <p:ph type="sldNum" sz="quarter" idx="12"/>
          </p:nvPr>
        </p:nvSpPr>
        <p:spPr/>
        <p:txBody>
          <a:bodyPr/>
          <a:lstStyle/>
          <a:p>
            <a:fld id="{52EFED77-D13A-47DA-8076-8DE125B48C12}" type="slidenum">
              <a:rPr lang="el-GR" smtClean="0"/>
              <a:t>‹#›</a:t>
            </a:fld>
            <a:endParaRPr lang="el-GR"/>
          </a:p>
        </p:txBody>
      </p:sp>
    </p:spTree>
    <p:extLst>
      <p:ext uri="{BB962C8B-B14F-4D97-AF65-F5344CB8AC3E}">
        <p14:creationId xmlns:p14="http://schemas.microsoft.com/office/powerpoint/2010/main" val="1604858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9C67946-1D62-1EDE-48DB-9595FC8DC3EE}"/>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DDA3260F-80CD-6575-6B68-73E5CE3FABA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8A30C822-4E03-E9E5-76C8-28C215B70598}"/>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C802A536-5E6E-835C-B51C-6D2736A0274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CBD9C4B6-B8DE-C01F-0821-15FA04DCC23A}"/>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8F48E317-022F-CD95-437C-BB4FFD745C83}"/>
              </a:ext>
            </a:extLst>
          </p:cNvPr>
          <p:cNvSpPr>
            <a:spLocks noGrp="1"/>
          </p:cNvSpPr>
          <p:nvPr>
            <p:ph type="dt" sz="half" idx="10"/>
          </p:nvPr>
        </p:nvSpPr>
        <p:spPr/>
        <p:txBody>
          <a:bodyPr/>
          <a:lstStyle/>
          <a:p>
            <a:fld id="{FF8A67A5-1D6D-405A-9D95-C4D09C1789F1}" type="datetimeFigureOut">
              <a:rPr lang="el-GR" smtClean="0"/>
              <a:t>6/3/2024</a:t>
            </a:fld>
            <a:endParaRPr lang="el-GR"/>
          </a:p>
        </p:txBody>
      </p:sp>
      <p:sp>
        <p:nvSpPr>
          <p:cNvPr id="8" name="Θέση υποσέλιδου 7">
            <a:extLst>
              <a:ext uri="{FF2B5EF4-FFF2-40B4-BE49-F238E27FC236}">
                <a16:creationId xmlns:a16="http://schemas.microsoft.com/office/drawing/2014/main" id="{BF5A26B0-BDEF-3E79-BA9F-E5A2C8A4DD95}"/>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1DB35471-2206-CDC2-4B6D-8C5A522BB462}"/>
              </a:ext>
            </a:extLst>
          </p:cNvPr>
          <p:cNvSpPr>
            <a:spLocks noGrp="1"/>
          </p:cNvSpPr>
          <p:nvPr>
            <p:ph type="sldNum" sz="quarter" idx="12"/>
          </p:nvPr>
        </p:nvSpPr>
        <p:spPr/>
        <p:txBody>
          <a:bodyPr/>
          <a:lstStyle/>
          <a:p>
            <a:fld id="{52EFED77-D13A-47DA-8076-8DE125B48C12}" type="slidenum">
              <a:rPr lang="el-GR" smtClean="0"/>
              <a:t>‹#›</a:t>
            </a:fld>
            <a:endParaRPr lang="el-GR"/>
          </a:p>
        </p:txBody>
      </p:sp>
    </p:spTree>
    <p:extLst>
      <p:ext uri="{BB962C8B-B14F-4D97-AF65-F5344CB8AC3E}">
        <p14:creationId xmlns:p14="http://schemas.microsoft.com/office/powerpoint/2010/main" val="35228358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DD67CF0-56CF-C727-B1C4-06C87690CB88}"/>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47432D0C-588A-ACEB-682A-0A96E94549B4}"/>
              </a:ext>
            </a:extLst>
          </p:cNvPr>
          <p:cNvSpPr>
            <a:spLocks noGrp="1"/>
          </p:cNvSpPr>
          <p:nvPr>
            <p:ph type="dt" sz="half" idx="10"/>
          </p:nvPr>
        </p:nvSpPr>
        <p:spPr/>
        <p:txBody>
          <a:bodyPr/>
          <a:lstStyle/>
          <a:p>
            <a:fld id="{FF8A67A5-1D6D-405A-9D95-C4D09C1789F1}" type="datetimeFigureOut">
              <a:rPr lang="el-GR" smtClean="0"/>
              <a:t>6/3/2024</a:t>
            </a:fld>
            <a:endParaRPr lang="el-GR"/>
          </a:p>
        </p:txBody>
      </p:sp>
      <p:sp>
        <p:nvSpPr>
          <p:cNvPr id="4" name="Θέση υποσέλιδου 3">
            <a:extLst>
              <a:ext uri="{FF2B5EF4-FFF2-40B4-BE49-F238E27FC236}">
                <a16:creationId xmlns:a16="http://schemas.microsoft.com/office/drawing/2014/main" id="{94C027B0-8BBB-FA27-EF43-06752D9B2821}"/>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BC213790-CCE5-EF81-4722-60D21890484B}"/>
              </a:ext>
            </a:extLst>
          </p:cNvPr>
          <p:cNvSpPr>
            <a:spLocks noGrp="1"/>
          </p:cNvSpPr>
          <p:nvPr>
            <p:ph type="sldNum" sz="quarter" idx="12"/>
          </p:nvPr>
        </p:nvSpPr>
        <p:spPr/>
        <p:txBody>
          <a:bodyPr/>
          <a:lstStyle/>
          <a:p>
            <a:fld id="{52EFED77-D13A-47DA-8076-8DE125B48C12}" type="slidenum">
              <a:rPr lang="el-GR" smtClean="0"/>
              <a:t>‹#›</a:t>
            </a:fld>
            <a:endParaRPr lang="el-GR"/>
          </a:p>
        </p:txBody>
      </p:sp>
    </p:spTree>
    <p:extLst>
      <p:ext uri="{BB962C8B-B14F-4D97-AF65-F5344CB8AC3E}">
        <p14:creationId xmlns:p14="http://schemas.microsoft.com/office/powerpoint/2010/main" val="4229894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3C463DCA-06E8-A982-8D2A-3D0DF3B962FE}"/>
              </a:ext>
            </a:extLst>
          </p:cNvPr>
          <p:cNvSpPr>
            <a:spLocks noGrp="1"/>
          </p:cNvSpPr>
          <p:nvPr>
            <p:ph type="dt" sz="half" idx="10"/>
          </p:nvPr>
        </p:nvSpPr>
        <p:spPr/>
        <p:txBody>
          <a:bodyPr/>
          <a:lstStyle/>
          <a:p>
            <a:fld id="{FF8A67A5-1D6D-405A-9D95-C4D09C1789F1}" type="datetimeFigureOut">
              <a:rPr lang="el-GR" smtClean="0"/>
              <a:t>6/3/2024</a:t>
            </a:fld>
            <a:endParaRPr lang="el-GR"/>
          </a:p>
        </p:txBody>
      </p:sp>
      <p:sp>
        <p:nvSpPr>
          <p:cNvPr id="3" name="Θέση υποσέλιδου 2">
            <a:extLst>
              <a:ext uri="{FF2B5EF4-FFF2-40B4-BE49-F238E27FC236}">
                <a16:creationId xmlns:a16="http://schemas.microsoft.com/office/drawing/2014/main" id="{AB28A029-A590-0A8A-A6C9-F63F0DE8AA74}"/>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BDA3180E-FE89-C1F3-D420-348ECAAF9EB7}"/>
              </a:ext>
            </a:extLst>
          </p:cNvPr>
          <p:cNvSpPr>
            <a:spLocks noGrp="1"/>
          </p:cNvSpPr>
          <p:nvPr>
            <p:ph type="sldNum" sz="quarter" idx="12"/>
          </p:nvPr>
        </p:nvSpPr>
        <p:spPr/>
        <p:txBody>
          <a:bodyPr/>
          <a:lstStyle/>
          <a:p>
            <a:fld id="{52EFED77-D13A-47DA-8076-8DE125B48C12}" type="slidenum">
              <a:rPr lang="el-GR" smtClean="0"/>
              <a:t>‹#›</a:t>
            </a:fld>
            <a:endParaRPr lang="el-GR"/>
          </a:p>
        </p:txBody>
      </p:sp>
    </p:spTree>
    <p:extLst>
      <p:ext uri="{BB962C8B-B14F-4D97-AF65-F5344CB8AC3E}">
        <p14:creationId xmlns:p14="http://schemas.microsoft.com/office/powerpoint/2010/main" val="31636596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6876707-7E3F-1101-6045-CF3A8C5C40AB}"/>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ABAC5173-80BB-7115-DBB3-BD6E93E8692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B14DA11D-F867-B003-D1AE-5381A5345EA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043B9D6F-5D73-EAC4-E52B-F374B98D0705}"/>
              </a:ext>
            </a:extLst>
          </p:cNvPr>
          <p:cNvSpPr>
            <a:spLocks noGrp="1"/>
          </p:cNvSpPr>
          <p:nvPr>
            <p:ph type="dt" sz="half" idx="10"/>
          </p:nvPr>
        </p:nvSpPr>
        <p:spPr/>
        <p:txBody>
          <a:bodyPr/>
          <a:lstStyle/>
          <a:p>
            <a:fld id="{FF8A67A5-1D6D-405A-9D95-C4D09C1789F1}" type="datetimeFigureOut">
              <a:rPr lang="el-GR" smtClean="0"/>
              <a:t>6/3/2024</a:t>
            </a:fld>
            <a:endParaRPr lang="el-GR"/>
          </a:p>
        </p:txBody>
      </p:sp>
      <p:sp>
        <p:nvSpPr>
          <p:cNvPr id="6" name="Θέση υποσέλιδου 5">
            <a:extLst>
              <a:ext uri="{FF2B5EF4-FFF2-40B4-BE49-F238E27FC236}">
                <a16:creationId xmlns:a16="http://schemas.microsoft.com/office/drawing/2014/main" id="{9910A2C4-1243-D204-24F8-3ACA9A3D5E8E}"/>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8810545D-DC5A-27BF-0D2A-BFE89ACC6C37}"/>
              </a:ext>
            </a:extLst>
          </p:cNvPr>
          <p:cNvSpPr>
            <a:spLocks noGrp="1"/>
          </p:cNvSpPr>
          <p:nvPr>
            <p:ph type="sldNum" sz="quarter" idx="12"/>
          </p:nvPr>
        </p:nvSpPr>
        <p:spPr/>
        <p:txBody>
          <a:bodyPr/>
          <a:lstStyle/>
          <a:p>
            <a:fld id="{52EFED77-D13A-47DA-8076-8DE125B48C12}" type="slidenum">
              <a:rPr lang="el-GR" smtClean="0"/>
              <a:t>‹#›</a:t>
            </a:fld>
            <a:endParaRPr lang="el-GR"/>
          </a:p>
        </p:txBody>
      </p:sp>
    </p:spTree>
    <p:extLst>
      <p:ext uri="{BB962C8B-B14F-4D97-AF65-F5344CB8AC3E}">
        <p14:creationId xmlns:p14="http://schemas.microsoft.com/office/powerpoint/2010/main" val="17524124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368438B-605E-6F99-4366-8091BADBDE59}"/>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4E3D2CFD-6DCC-28EB-7EBD-534744708BB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37532557-BCC9-9A31-A646-522DA103CF9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5FC97B98-1E21-0F80-732F-2FC4CD1A23D2}"/>
              </a:ext>
            </a:extLst>
          </p:cNvPr>
          <p:cNvSpPr>
            <a:spLocks noGrp="1"/>
          </p:cNvSpPr>
          <p:nvPr>
            <p:ph type="dt" sz="half" idx="10"/>
          </p:nvPr>
        </p:nvSpPr>
        <p:spPr/>
        <p:txBody>
          <a:bodyPr/>
          <a:lstStyle/>
          <a:p>
            <a:fld id="{FF8A67A5-1D6D-405A-9D95-C4D09C1789F1}" type="datetimeFigureOut">
              <a:rPr lang="el-GR" smtClean="0"/>
              <a:t>6/3/2024</a:t>
            </a:fld>
            <a:endParaRPr lang="el-GR"/>
          </a:p>
        </p:txBody>
      </p:sp>
      <p:sp>
        <p:nvSpPr>
          <p:cNvPr id="6" name="Θέση υποσέλιδου 5">
            <a:extLst>
              <a:ext uri="{FF2B5EF4-FFF2-40B4-BE49-F238E27FC236}">
                <a16:creationId xmlns:a16="http://schemas.microsoft.com/office/drawing/2014/main" id="{62A6EAA7-D820-F6F0-3267-00FB673E52DF}"/>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D5CC3D36-C7D1-7E47-9396-3A1EFCCBB6F0}"/>
              </a:ext>
            </a:extLst>
          </p:cNvPr>
          <p:cNvSpPr>
            <a:spLocks noGrp="1"/>
          </p:cNvSpPr>
          <p:nvPr>
            <p:ph type="sldNum" sz="quarter" idx="12"/>
          </p:nvPr>
        </p:nvSpPr>
        <p:spPr/>
        <p:txBody>
          <a:bodyPr/>
          <a:lstStyle/>
          <a:p>
            <a:fld id="{52EFED77-D13A-47DA-8076-8DE125B48C12}" type="slidenum">
              <a:rPr lang="el-GR" smtClean="0"/>
              <a:t>‹#›</a:t>
            </a:fld>
            <a:endParaRPr lang="el-GR"/>
          </a:p>
        </p:txBody>
      </p:sp>
    </p:spTree>
    <p:extLst>
      <p:ext uri="{BB962C8B-B14F-4D97-AF65-F5344CB8AC3E}">
        <p14:creationId xmlns:p14="http://schemas.microsoft.com/office/powerpoint/2010/main" val="29856218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260043A7-55DD-BEE5-6BFA-CEFC386E781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A9D6E110-3126-8124-3318-6462DEB7E94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4FE6FD60-5358-F6EC-1F54-1FE7C0E2207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FF8A67A5-1D6D-405A-9D95-C4D09C1789F1}" type="datetimeFigureOut">
              <a:rPr lang="el-GR" smtClean="0"/>
              <a:t>6/3/2024</a:t>
            </a:fld>
            <a:endParaRPr lang="el-GR"/>
          </a:p>
        </p:txBody>
      </p:sp>
      <p:sp>
        <p:nvSpPr>
          <p:cNvPr id="5" name="Θέση υποσέλιδου 4">
            <a:extLst>
              <a:ext uri="{FF2B5EF4-FFF2-40B4-BE49-F238E27FC236}">
                <a16:creationId xmlns:a16="http://schemas.microsoft.com/office/drawing/2014/main" id="{1872A089-7083-8761-4D84-3C34C0EF724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2B2AFC72-7C96-B040-9929-F76D0AB13A0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52EFED77-D13A-47DA-8076-8DE125B48C12}" type="slidenum">
              <a:rPr lang="el-GR" smtClean="0"/>
              <a:t>‹#›</a:t>
            </a:fld>
            <a:endParaRPr lang="el-GR"/>
          </a:p>
        </p:txBody>
      </p:sp>
    </p:spTree>
    <p:extLst>
      <p:ext uri="{BB962C8B-B14F-4D97-AF65-F5344CB8AC3E}">
        <p14:creationId xmlns:p14="http://schemas.microsoft.com/office/powerpoint/2010/main" val="6536003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20.png"/></Relationships>
</file>

<file path=ppt/slides/_rels/slide13.xml.rels><?xml version="1.0" encoding="UTF-8" standalone="yes"?>
<Relationships xmlns="http://schemas.openxmlformats.org/package/2006/relationships"><Relationship Id="rId2" Type="http://schemas.openxmlformats.org/officeDocument/2006/relationships/image" Target="../media/image21.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3.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5.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6.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8.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9.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0.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g"/><Relationship Id="rId7" Type="http://schemas.openxmlformats.org/officeDocument/2006/relationships/image" Target="../media/image10.jp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7.jpeg"/></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14.png"/><Relationship Id="rId4" Type="http://schemas.openxmlformats.org/officeDocument/2006/relationships/image" Target="../media/image13.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17.png"/><Relationship Id="rId4" Type="http://schemas.openxmlformats.org/officeDocument/2006/relationships/image" Target="../media/image16.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FCF1F25-C738-97F9-0A02-0158C3F69FDF}"/>
              </a:ext>
            </a:extLst>
          </p:cNvPr>
          <p:cNvSpPr>
            <a:spLocks noGrp="1"/>
          </p:cNvSpPr>
          <p:nvPr>
            <p:ph type="ctrTitle"/>
          </p:nvPr>
        </p:nvSpPr>
        <p:spPr>
          <a:xfrm>
            <a:off x="821094" y="1731963"/>
            <a:ext cx="10608906" cy="2387600"/>
          </a:xfrm>
        </p:spPr>
        <p:txBody>
          <a:bodyPr>
            <a:normAutofit fontScale="90000"/>
          </a:bodyPr>
          <a:lstStyle/>
          <a:p>
            <a:r>
              <a:rPr lang="el-GR" b="0" i="0" dirty="0">
                <a:solidFill>
                  <a:srgbClr val="000000"/>
                </a:solidFill>
                <a:effectLst/>
                <a:latin typeface="Times New Roman" panose="02020603050405020304" pitchFamily="18" charset="0"/>
              </a:rPr>
              <a:t>Παράγοντες απόδοσης </a:t>
            </a:r>
            <a:r>
              <a:rPr lang="el-GR" b="0" i="0" dirty="0" err="1">
                <a:solidFill>
                  <a:srgbClr val="000000"/>
                </a:solidFill>
                <a:effectLst/>
                <a:latin typeface="Times New Roman" panose="02020603050405020304" pitchFamily="18" charset="0"/>
              </a:rPr>
              <a:t>ημιμαραθωνίου</a:t>
            </a:r>
            <a:r>
              <a:rPr lang="el-GR" b="0" i="0" dirty="0">
                <a:solidFill>
                  <a:srgbClr val="000000"/>
                </a:solidFill>
                <a:effectLst/>
                <a:latin typeface="Times New Roman" panose="02020603050405020304" pitchFamily="18" charset="0"/>
              </a:rPr>
              <a:t> και μαραθωνίου δρόμου: προπονητική προσέγγιση</a:t>
            </a:r>
            <a:endParaRPr lang="el-GR" dirty="0"/>
          </a:p>
        </p:txBody>
      </p:sp>
      <p:sp>
        <p:nvSpPr>
          <p:cNvPr id="3" name="Υπότιτλος 2">
            <a:extLst>
              <a:ext uri="{FF2B5EF4-FFF2-40B4-BE49-F238E27FC236}">
                <a16:creationId xmlns:a16="http://schemas.microsoft.com/office/drawing/2014/main" id="{37CEE188-BB8F-5406-EAF5-A8878358D281}"/>
              </a:ext>
            </a:extLst>
          </p:cNvPr>
          <p:cNvSpPr>
            <a:spLocks noGrp="1"/>
          </p:cNvSpPr>
          <p:nvPr>
            <p:ph type="subTitle" idx="1"/>
          </p:nvPr>
        </p:nvSpPr>
        <p:spPr>
          <a:xfrm>
            <a:off x="821094" y="4699356"/>
            <a:ext cx="10608906" cy="1837709"/>
          </a:xfrm>
        </p:spPr>
        <p:txBody>
          <a:bodyPr>
            <a:normAutofit/>
          </a:bodyPr>
          <a:lstStyle/>
          <a:p>
            <a:r>
              <a:rPr lang="el-GR" b="1" i="0" dirty="0">
                <a:solidFill>
                  <a:srgbClr val="000000"/>
                </a:solidFill>
                <a:effectLst/>
                <a:latin typeface="Times New Roman" panose="02020603050405020304" pitchFamily="18" charset="0"/>
              </a:rPr>
              <a:t>ΣΤΑΥΡΟΣ ΚΑΡΡΕΣ</a:t>
            </a:r>
          </a:p>
          <a:p>
            <a:r>
              <a:rPr lang="el-GR" b="0" i="0" dirty="0">
                <a:solidFill>
                  <a:srgbClr val="000000"/>
                </a:solidFill>
                <a:effectLst/>
                <a:latin typeface="Times New Roman" panose="02020603050405020304" pitchFamily="18" charset="0"/>
              </a:rPr>
              <a:t>Ομοσπονδιακός Προπονητής ΣΕΓΑΣ</a:t>
            </a:r>
          </a:p>
          <a:p>
            <a:pPr algn="l"/>
            <a:endParaRPr lang="el-GR" dirty="0">
              <a:solidFill>
                <a:srgbClr val="000000"/>
              </a:solidFill>
              <a:latin typeface="Times New Roman" panose="02020603050405020304" pitchFamily="18" charset="0"/>
            </a:endParaRPr>
          </a:p>
          <a:p>
            <a:pPr algn="r"/>
            <a:r>
              <a:rPr lang="el-GR" b="0" i="0" dirty="0">
                <a:solidFill>
                  <a:srgbClr val="000000"/>
                </a:solidFill>
                <a:effectLst/>
                <a:latin typeface="Times New Roman" panose="02020603050405020304" pitchFamily="18" charset="0"/>
              </a:rPr>
              <a:t>9/3/2024</a:t>
            </a:r>
          </a:p>
          <a:p>
            <a:endParaRPr lang="el-GR" dirty="0"/>
          </a:p>
        </p:txBody>
      </p:sp>
      <p:pic>
        <p:nvPicPr>
          <p:cNvPr id="1026" name="Picture 2" descr="Hellenic Athletics Federation (SEGAS) | LinkedIn">
            <a:extLst>
              <a:ext uri="{FF2B5EF4-FFF2-40B4-BE49-F238E27FC236}">
                <a16:creationId xmlns:a16="http://schemas.microsoft.com/office/drawing/2014/main" id="{C61D7FBB-3CE7-C78C-568B-3D5C1FB3F78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905000" cy="19050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ΕΑΣ ΣΕΓΑΣ ΑΘΗΝΑΣ">
            <a:extLst>
              <a:ext uri="{FF2B5EF4-FFF2-40B4-BE49-F238E27FC236}">
                <a16:creationId xmlns:a16="http://schemas.microsoft.com/office/drawing/2014/main" id="{6F6B9965-3EBC-B1E1-8F19-2919C667A91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307962" y="67291"/>
            <a:ext cx="1884038" cy="1837709"/>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3FAA755F-634D-3B55-FD9B-D402C9D3282A}"/>
              </a:ext>
            </a:extLst>
          </p:cNvPr>
          <p:cNvSpPr txBox="1"/>
          <p:nvPr/>
        </p:nvSpPr>
        <p:spPr>
          <a:xfrm>
            <a:off x="3079456" y="450483"/>
            <a:ext cx="6092182" cy="830997"/>
          </a:xfrm>
          <a:prstGeom prst="rect">
            <a:avLst/>
          </a:prstGeom>
          <a:noFill/>
        </p:spPr>
        <p:txBody>
          <a:bodyPr wrap="none" rtlCol="0">
            <a:spAutoFit/>
          </a:bodyPr>
          <a:lstStyle/>
          <a:p>
            <a:pPr algn="ctr"/>
            <a:r>
              <a:rPr lang="el-GR" sz="2400" b="1" dirty="0">
                <a:latin typeface="Times New Roman" panose="02020603050405020304" pitchFamily="18" charset="0"/>
                <a:cs typeface="Times New Roman" panose="02020603050405020304" pitchFamily="18" charset="0"/>
              </a:rPr>
              <a:t>1</a:t>
            </a:r>
            <a:r>
              <a:rPr lang="el-GR" sz="2400" b="1" baseline="30000" dirty="0">
                <a:latin typeface="Times New Roman" panose="02020603050405020304" pitchFamily="18" charset="0"/>
                <a:cs typeface="Times New Roman" panose="02020603050405020304" pitchFamily="18" charset="0"/>
              </a:rPr>
              <a:t>ο</a:t>
            </a:r>
            <a:r>
              <a:rPr lang="en-US" sz="2400" b="1" dirty="0">
                <a:latin typeface="Times New Roman" panose="02020603050405020304" pitchFamily="18" charset="0"/>
                <a:cs typeface="Times New Roman" panose="02020603050405020304" pitchFamily="18" charset="0"/>
              </a:rPr>
              <a:t> </a:t>
            </a:r>
            <a:r>
              <a:rPr lang="el-GR" sz="2400" b="1" dirty="0">
                <a:latin typeface="Times New Roman" panose="02020603050405020304" pitchFamily="18" charset="0"/>
                <a:cs typeface="Times New Roman" panose="02020603050405020304" pitchFamily="18" charset="0"/>
              </a:rPr>
              <a:t>Επιμορφωτικό Σεμινάριο: </a:t>
            </a:r>
          </a:p>
          <a:p>
            <a:pPr algn="ctr"/>
            <a:r>
              <a:rPr lang="el-GR" sz="2400" b="1" dirty="0">
                <a:latin typeface="Times New Roman" panose="02020603050405020304" pitchFamily="18" charset="0"/>
                <a:cs typeface="Times New Roman" panose="02020603050405020304" pitchFamily="18" charset="0"/>
              </a:rPr>
              <a:t>«Δρόμοι </a:t>
            </a:r>
            <a:r>
              <a:rPr lang="el-GR" sz="2400" b="1" dirty="0" err="1">
                <a:latin typeface="Times New Roman" panose="02020603050405020304" pitchFamily="18" charset="0"/>
                <a:cs typeface="Times New Roman" panose="02020603050405020304" pitchFamily="18" charset="0"/>
              </a:rPr>
              <a:t>ημιαντοχής</a:t>
            </a:r>
            <a:r>
              <a:rPr lang="el-GR" sz="2400" b="1" dirty="0">
                <a:latin typeface="Times New Roman" panose="02020603050405020304" pitchFamily="18" charset="0"/>
                <a:cs typeface="Times New Roman" panose="02020603050405020304" pitchFamily="18" charset="0"/>
              </a:rPr>
              <a:t> - αντοχής στην Ελλάδα»</a:t>
            </a:r>
          </a:p>
        </p:txBody>
      </p:sp>
    </p:spTree>
    <p:extLst>
      <p:ext uri="{BB962C8B-B14F-4D97-AF65-F5344CB8AC3E}">
        <p14:creationId xmlns:p14="http://schemas.microsoft.com/office/powerpoint/2010/main" val="39732066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Εικόνα 5">
            <a:extLst>
              <a:ext uri="{FF2B5EF4-FFF2-40B4-BE49-F238E27FC236}">
                <a16:creationId xmlns:a16="http://schemas.microsoft.com/office/drawing/2014/main" id="{65263FB7-E71A-3A29-F5A6-29B6C698549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63833" y="147322"/>
            <a:ext cx="7464334" cy="6286592"/>
          </a:xfrm>
          <a:prstGeom prst="rect">
            <a:avLst/>
          </a:prstGeom>
        </p:spPr>
      </p:pic>
      <p:sp>
        <p:nvSpPr>
          <p:cNvPr id="7" name="TextBox 6">
            <a:extLst>
              <a:ext uri="{FF2B5EF4-FFF2-40B4-BE49-F238E27FC236}">
                <a16:creationId xmlns:a16="http://schemas.microsoft.com/office/drawing/2014/main" id="{D2C4564A-F0FB-CA31-0328-30A8226AF8A7}"/>
              </a:ext>
            </a:extLst>
          </p:cNvPr>
          <p:cNvSpPr txBox="1"/>
          <p:nvPr/>
        </p:nvSpPr>
        <p:spPr>
          <a:xfrm>
            <a:off x="8509172" y="6233859"/>
            <a:ext cx="1933543" cy="400110"/>
          </a:xfrm>
          <a:prstGeom prst="rect">
            <a:avLst/>
          </a:prstGeom>
          <a:noFill/>
        </p:spPr>
        <p:txBody>
          <a:bodyPr wrap="none" rtlCol="0">
            <a:spAutoFit/>
          </a:bodyPr>
          <a:lstStyle/>
          <a:p>
            <a:r>
              <a:rPr lang="el-GR" sz="2000" dirty="0"/>
              <a:t>(</a:t>
            </a:r>
            <a:r>
              <a:rPr lang="en-US" sz="2000" dirty="0"/>
              <a:t>Ely et al., 2007)</a:t>
            </a:r>
            <a:endParaRPr lang="el-GR" sz="2000" dirty="0"/>
          </a:p>
        </p:txBody>
      </p:sp>
    </p:spTree>
    <p:extLst>
      <p:ext uri="{BB962C8B-B14F-4D97-AF65-F5344CB8AC3E}">
        <p14:creationId xmlns:p14="http://schemas.microsoft.com/office/powerpoint/2010/main" val="41666213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CEFE9A3-A82C-6BDB-1AE3-EA709870E1AC}"/>
              </a:ext>
            </a:extLst>
          </p:cNvPr>
          <p:cNvSpPr>
            <a:spLocks noGrp="1"/>
          </p:cNvSpPr>
          <p:nvPr>
            <p:ph type="title"/>
          </p:nvPr>
        </p:nvSpPr>
        <p:spPr/>
        <p:txBody>
          <a:bodyPr/>
          <a:lstStyle/>
          <a:p>
            <a:pPr algn="ctr"/>
            <a:r>
              <a:rPr lang="el-GR" dirty="0"/>
              <a:t>Προπονητικές παράμετροι</a:t>
            </a:r>
          </a:p>
        </p:txBody>
      </p:sp>
      <p:sp>
        <p:nvSpPr>
          <p:cNvPr id="4" name="Θέση περιεχομένου 2">
            <a:extLst>
              <a:ext uri="{FF2B5EF4-FFF2-40B4-BE49-F238E27FC236}">
                <a16:creationId xmlns:a16="http://schemas.microsoft.com/office/drawing/2014/main" id="{7742A0C7-7BB2-64EF-7C22-EFDEE98B7CB9}"/>
              </a:ext>
            </a:extLst>
          </p:cNvPr>
          <p:cNvSpPr txBox="1">
            <a:spLocks/>
          </p:cNvSpPr>
          <p:nvPr/>
        </p:nvSpPr>
        <p:spPr>
          <a:xfrm>
            <a:off x="658761" y="1443591"/>
            <a:ext cx="10874477" cy="477095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l-GR" dirty="0"/>
              <a:t>Η επίδοση στο Μαραθώνιο και τον </a:t>
            </a:r>
            <a:r>
              <a:rPr lang="el-GR" dirty="0" err="1"/>
              <a:t>Ημιμαραθώνιο</a:t>
            </a:r>
            <a:r>
              <a:rPr lang="el-GR" dirty="0"/>
              <a:t> συσχετίζεται με: </a:t>
            </a:r>
          </a:p>
          <a:p>
            <a:pPr marL="0" indent="0">
              <a:buNone/>
            </a:pPr>
            <a:endParaRPr lang="el-GR" dirty="0"/>
          </a:p>
          <a:p>
            <a:r>
              <a:rPr lang="el-GR" dirty="0"/>
              <a:t>τον</a:t>
            </a:r>
            <a:r>
              <a:rPr lang="el-GR" b="1" dirty="0"/>
              <a:t> Όγκο της Προπόνησης</a:t>
            </a:r>
            <a:endParaRPr lang="el-GR" dirty="0"/>
          </a:p>
          <a:p>
            <a:pPr marL="0" indent="0" algn="r">
              <a:buFont typeface="Arial" panose="020B0604020202020204" pitchFamily="34" charset="0"/>
              <a:buNone/>
            </a:pPr>
            <a:r>
              <a:rPr lang="el-GR" sz="1400" dirty="0"/>
              <a:t>(</a:t>
            </a:r>
            <a:r>
              <a:rPr lang="en-US" sz="1400" dirty="0" err="1"/>
              <a:t>Barandum</a:t>
            </a:r>
            <a:r>
              <a:rPr lang="en-US" sz="1400" dirty="0"/>
              <a:t> et al., 2012</a:t>
            </a:r>
            <a:r>
              <a:rPr lang="el-GR" sz="1400" dirty="0"/>
              <a:t>, </a:t>
            </a:r>
            <a:r>
              <a:rPr lang="en-US" sz="1400" dirty="0"/>
              <a:t>Foster et al., 1977, Tanda, 2011, Bale et al., 1985, Hagan et al., 1987</a:t>
            </a:r>
            <a:r>
              <a:rPr lang="el-GR" sz="1400" dirty="0"/>
              <a:t>)</a:t>
            </a:r>
          </a:p>
          <a:p>
            <a:endParaRPr lang="el-GR" b="1" dirty="0"/>
          </a:p>
          <a:p>
            <a:r>
              <a:rPr lang="el-GR" dirty="0"/>
              <a:t>την</a:t>
            </a:r>
            <a:r>
              <a:rPr lang="el-GR" b="1" dirty="0"/>
              <a:t> Ένταση της Προπόνησης</a:t>
            </a:r>
            <a:endParaRPr lang="el-GR" dirty="0"/>
          </a:p>
          <a:p>
            <a:pPr marL="0" indent="0" algn="r">
              <a:buFont typeface="Arial" panose="020B0604020202020204" pitchFamily="34" charset="0"/>
              <a:buNone/>
            </a:pPr>
            <a:r>
              <a:rPr lang="el-GR" sz="1400" dirty="0"/>
              <a:t>(</a:t>
            </a:r>
            <a:r>
              <a:rPr lang="en-US" sz="1400" dirty="0" err="1"/>
              <a:t>Knechtle</a:t>
            </a:r>
            <a:r>
              <a:rPr lang="en-US" sz="1400" dirty="0"/>
              <a:t> et al., 2011</a:t>
            </a:r>
            <a:r>
              <a:rPr lang="el-GR" sz="1400" dirty="0"/>
              <a:t>, </a:t>
            </a:r>
            <a:r>
              <a:rPr lang="en-US" sz="1400" dirty="0" err="1"/>
              <a:t>Barandum</a:t>
            </a:r>
            <a:r>
              <a:rPr lang="en-US" sz="1400" dirty="0"/>
              <a:t> et al., 2012</a:t>
            </a:r>
            <a:r>
              <a:rPr lang="el-GR" sz="1400" dirty="0"/>
              <a:t>, </a:t>
            </a:r>
            <a:r>
              <a:rPr lang="en-US" sz="1400" dirty="0" err="1"/>
              <a:t>Knechtle</a:t>
            </a:r>
            <a:r>
              <a:rPr lang="en-US" sz="1400" dirty="0"/>
              <a:t>, 2014, Schmid et al., 2012, Tanda, 2011, Bale et al., 1985, Hagan et al., 1987</a:t>
            </a:r>
            <a:r>
              <a:rPr lang="el-GR" sz="1400" dirty="0"/>
              <a:t>)</a:t>
            </a:r>
          </a:p>
          <a:p>
            <a:endParaRPr lang="el-GR" b="1" dirty="0"/>
          </a:p>
          <a:p>
            <a:r>
              <a:rPr lang="el-GR" dirty="0"/>
              <a:t>την</a:t>
            </a:r>
            <a:r>
              <a:rPr lang="el-GR" b="1" dirty="0"/>
              <a:t> Συχνότητα της Προπόνησης</a:t>
            </a:r>
            <a:endParaRPr lang="el-GR" dirty="0"/>
          </a:p>
          <a:p>
            <a:pPr marL="0" indent="0" algn="r">
              <a:buFont typeface="Arial" panose="020B0604020202020204" pitchFamily="34" charset="0"/>
              <a:buNone/>
            </a:pPr>
            <a:r>
              <a:rPr lang="el-GR" sz="1400" dirty="0"/>
              <a:t>(</a:t>
            </a:r>
            <a:r>
              <a:rPr lang="en-US" sz="1400" dirty="0" err="1"/>
              <a:t>Barandum</a:t>
            </a:r>
            <a:r>
              <a:rPr lang="en-US" sz="1400" dirty="0"/>
              <a:t> et al., 2012, Tanda, 2011, Hagan et al., 1987</a:t>
            </a:r>
            <a:r>
              <a:rPr lang="el-GR" sz="1400" dirty="0"/>
              <a:t>)</a:t>
            </a:r>
          </a:p>
        </p:txBody>
      </p:sp>
    </p:spTree>
    <p:extLst>
      <p:ext uri="{BB962C8B-B14F-4D97-AF65-F5344CB8AC3E}">
        <p14:creationId xmlns:p14="http://schemas.microsoft.com/office/powerpoint/2010/main" val="2561273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1">
            <a:extLst>
              <a:ext uri="{FF2B5EF4-FFF2-40B4-BE49-F238E27FC236}">
                <a16:creationId xmlns:a16="http://schemas.microsoft.com/office/drawing/2014/main" id="{A9F529C3-C941-49FD-8C67-82F134F64B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50000"/>
              <a:lumOff val="5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3">
            <a:extLst>
              <a:ext uri="{FF2B5EF4-FFF2-40B4-BE49-F238E27FC236}">
                <a16:creationId xmlns:a16="http://schemas.microsoft.com/office/drawing/2014/main" id="{20586029-32A0-47E5-9AEC-AE3ABA6B94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Εικόνα 4">
            <a:extLst>
              <a:ext uri="{FF2B5EF4-FFF2-40B4-BE49-F238E27FC236}">
                <a16:creationId xmlns:a16="http://schemas.microsoft.com/office/drawing/2014/main" id="{163BB150-F636-C49F-B099-2525BF0591FA}"/>
              </a:ext>
            </a:extLst>
          </p:cNvPr>
          <p:cNvPicPr>
            <a:picLocks noChangeAspect="1"/>
          </p:cNvPicPr>
          <p:nvPr/>
        </p:nvPicPr>
        <p:blipFill>
          <a:blip r:embed="rId3"/>
          <a:stretch>
            <a:fillRect/>
          </a:stretch>
        </p:blipFill>
        <p:spPr>
          <a:xfrm>
            <a:off x="6079958" y="1234741"/>
            <a:ext cx="5294716" cy="4222536"/>
          </a:xfrm>
          <a:prstGeom prst="rect">
            <a:avLst/>
          </a:prstGeom>
        </p:spPr>
      </p:pic>
      <p:cxnSp>
        <p:nvCxnSpPr>
          <p:cNvPr id="20" name="Straight Connector 15">
            <a:extLst>
              <a:ext uri="{FF2B5EF4-FFF2-40B4-BE49-F238E27FC236}">
                <a16:creationId xmlns:a16="http://schemas.microsoft.com/office/drawing/2014/main" id="{8C730EAB-A532-4295-A302-FB4B90DB9F5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079958" y="1143000"/>
            <a:ext cx="0" cy="4572000"/>
          </a:xfrm>
          <a:prstGeom prst="line">
            <a:avLst/>
          </a:prstGeom>
          <a:ln>
            <a:solidFill>
              <a:srgbClr val="4E4E4E"/>
            </a:solidFill>
          </a:ln>
        </p:spPr>
        <p:style>
          <a:lnRef idx="1">
            <a:schemeClr val="accent1"/>
          </a:lnRef>
          <a:fillRef idx="0">
            <a:schemeClr val="accent1"/>
          </a:fillRef>
          <a:effectRef idx="0">
            <a:schemeClr val="accent1"/>
          </a:effectRef>
          <a:fontRef idx="minor">
            <a:schemeClr val="tx1"/>
          </a:fontRef>
        </p:style>
      </p:cxnSp>
      <p:pic>
        <p:nvPicPr>
          <p:cNvPr id="7" name="Εικόνα 6">
            <a:extLst>
              <a:ext uri="{FF2B5EF4-FFF2-40B4-BE49-F238E27FC236}">
                <a16:creationId xmlns:a16="http://schemas.microsoft.com/office/drawing/2014/main" id="{9253C07C-F123-4406-9F7B-C2BA13E8077D}"/>
              </a:ext>
            </a:extLst>
          </p:cNvPr>
          <p:cNvPicPr>
            <a:picLocks noChangeAspect="1"/>
          </p:cNvPicPr>
          <p:nvPr/>
        </p:nvPicPr>
        <p:blipFill>
          <a:blip r:embed="rId4"/>
          <a:stretch>
            <a:fillRect/>
          </a:stretch>
        </p:blipFill>
        <p:spPr>
          <a:xfrm>
            <a:off x="631128" y="1234741"/>
            <a:ext cx="5294715" cy="4235771"/>
          </a:xfrm>
          <a:prstGeom prst="rect">
            <a:avLst/>
          </a:prstGeom>
        </p:spPr>
      </p:pic>
      <p:sp>
        <p:nvSpPr>
          <p:cNvPr id="8" name="TextBox 7">
            <a:extLst>
              <a:ext uri="{FF2B5EF4-FFF2-40B4-BE49-F238E27FC236}">
                <a16:creationId xmlns:a16="http://schemas.microsoft.com/office/drawing/2014/main" id="{A344D766-5983-717B-5B07-0FB012675584}"/>
              </a:ext>
            </a:extLst>
          </p:cNvPr>
          <p:cNvSpPr txBox="1"/>
          <p:nvPr/>
        </p:nvSpPr>
        <p:spPr>
          <a:xfrm>
            <a:off x="9256734" y="5937337"/>
            <a:ext cx="1790170" cy="461665"/>
          </a:xfrm>
          <a:prstGeom prst="rect">
            <a:avLst/>
          </a:prstGeom>
          <a:noFill/>
        </p:spPr>
        <p:txBody>
          <a:bodyPr wrap="none" rtlCol="0">
            <a:spAutoFit/>
          </a:bodyPr>
          <a:lstStyle/>
          <a:p>
            <a:r>
              <a:rPr lang="en-US" sz="2400" dirty="0"/>
              <a:t>Tanda, 2011</a:t>
            </a:r>
            <a:endParaRPr lang="el-GR" sz="2400" dirty="0"/>
          </a:p>
        </p:txBody>
      </p:sp>
    </p:spTree>
    <p:extLst>
      <p:ext uri="{BB962C8B-B14F-4D97-AF65-F5344CB8AC3E}">
        <p14:creationId xmlns:p14="http://schemas.microsoft.com/office/powerpoint/2010/main" val="37592267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23E547B5-89CF-4EC0-96DE-25771AED07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3F0B8CEB-8279-4E5E-A0CE-1FC9F71736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782" y="0"/>
            <a:ext cx="7421217" cy="6857999"/>
          </a:xfrm>
          <a:prstGeom prst="rect">
            <a:avLst/>
          </a:pr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Εικόνα 4" descr="Εικόνα που περιέχει άτομο, παπούτσια, ρουχισμός, εξωτερικός χώρος/ύπαιθρος&#10;&#10;Περιγραφή που δημιουργήθηκε αυτόματα">
            <a:extLst>
              <a:ext uri="{FF2B5EF4-FFF2-40B4-BE49-F238E27FC236}">
                <a16:creationId xmlns:a16="http://schemas.microsoft.com/office/drawing/2014/main" id="{C64D115A-E3BA-F4B0-5494-A8556D23A0F6}"/>
              </a:ext>
            </a:extLst>
          </p:cNvPr>
          <p:cNvPicPr>
            <a:picLocks noChangeAspect="1"/>
          </p:cNvPicPr>
          <p:nvPr/>
        </p:nvPicPr>
        <p:blipFill rotWithShape="1">
          <a:blip r:embed="rId2">
            <a:extLst>
              <a:ext uri="{28A0092B-C50C-407E-A947-70E740481C1C}">
                <a14:useLocalDpi xmlns:a14="http://schemas.microsoft.com/office/drawing/2010/main" val="0"/>
              </a:ext>
            </a:extLst>
          </a:blip>
          <a:srcRect t="10521" b="23152"/>
          <a:stretch/>
        </p:blipFill>
        <p:spPr>
          <a:xfrm>
            <a:off x="0" y="-1"/>
            <a:ext cx="6901711" cy="6857990"/>
          </a:xfrm>
          <a:custGeom>
            <a:avLst/>
            <a:gdLst/>
            <a:ahLst/>
            <a:cxnLst/>
            <a:rect l="l" t="t" r="r" b="b"/>
            <a:pathLst>
              <a:path w="6901731" h="6858000">
                <a:moveTo>
                  <a:pt x="0" y="0"/>
                </a:moveTo>
                <a:lnTo>
                  <a:pt x="6897896" y="5958"/>
                </a:lnTo>
                <a:lnTo>
                  <a:pt x="6866823" y="62592"/>
                </a:lnTo>
                <a:lnTo>
                  <a:pt x="6901731" y="89476"/>
                </a:lnTo>
                <a:lnTo>
                  <a:pt x="6901731" y="103833"/>
                </a:lnTo>
                <a:lnTo>
                  <a:pt x="6900034" y="110092"/>
                </a:lnTo>
                <a:lnTo>
                  <a:pt x="6901731" y="113679"/>
                </a:lnTo>
                <a:lnTo>
                  <a:pt x="6901731" y="405560"/>
                </a:lnTo>
                <a:lnTo>
                  <a:pt x="6900456" y="429509"/>
                </a:lnTo>
                <a:cubicBezTo>
                  <a:pt x="6892773" y="535647"/>
                  <a:pt x="6878314" y="537918"/>
                  <a:pt x="6886342" y="636808"/>
                </a:cubicBezTo>
                <a:cubicBezTo>
                  <a:pt x="6892506" y="756883"/>
                  <a:pt x="6864504" y="771443"/>
                  <a:pt x="6851784" y="839073"/>
                </a:cubicBezTo>
                <a:cubicBezTo>
                  <a:pt x="6838675" y="892655"/>
                  <a:pt x="6864124" y="961738"/>
                  <a:pt x="6845760" y="994930"/>
                </a:cubicBezTo>
                <a:cubicBezTo>
                  <a:pt x="6833572" y="1024166"/>
                  <a:pt x="6859282" y="1058905"/>
                  <a:pt x="6845601" y="1112932"/>
                </a:cubicBezTo>
                <a:cubicBezTo>
                  <a:pt x="6838700" y="1149910"/>
                  <a:pt x="6829138" y="1151035"/>
                  <a:pt x="6820235" y="1187433"/>
                </a:cubicBezTo>
                <a:cubicBezTo>
                  <a:pt x="6815504" y="1196464"/>
                  <a:pt x="6777707" y="1338549"/>
                  <a:pt x="6759643" y="1337010"/>
                </a:cubicBezTo>
                <a:cubicBezTo>
                  <a:pt x="6737660" y="1337296"/>
                  <a:pt x="6760650" y="1396341"/>
                  <a:pt x="6736375" y="1382272"/>
                </a:cubicBezTo>
                <a:cubicBezTo>
                  <a:pt x="6755741" y="1415836"/>
                  <a:pt x="6714675" y="1414567"/>
                  <a:pt x="6701292" y="1432111"/>
                </a:cubicBezTo>
                <a:cubicBezTo>
                  <a:pt x="6721110" y="1460185"/>
                  <a:pt x="6692106" y="1490815"/>
                  <a:pt x="6686578" y="1518624"/>
                </a:cubicBezTo>
                <a:cubicBezTo>
                  <a:pt x="6682512" y="1567002"/>
                  <a:pt x="6679579" y="1571443"/>
                  <a:pt x="6670824" y="1607743"/>
                </a:cubicBezTo>
                <a:cubicBezTo>
                  <a:pt x="6671133" y="1629590"/>
                  <a:pt x="6663161" y="1656870"/>
                  <a:pt x="6664392" y="1696405"/>
                </a:cubicBezTo>
                <a:cubicBezTo>
                  <a:pt x="6655686" y="1770486"/>
                  <a:pt x="6641938" y="1757082"/>
                  <a:pt x="6642880" y="1812372"/>
                </a:cubicBezTo>
                <a:cubicBezTo>
                  <a:pt x="6638579" y="1872475"/>
                  <a:pt x="6619231" y="1825476"/>
                  <a:pt x="6612547" y="1876437"/>
                </a:cubicBezTo>
                <a:cubicBezTo>
                  <a:pt x="6600695" y="1913834"/>
                  <a:pt x="6591061" y="1923231"/>
                  <a:pt x="6571760" y="1953331"/>
                </a:cubicBezTo>
                <a:cubicBezTo>
                  <a:pt x="6561039" y="1989021"/>
                  <a:pt x="6544090" y="2087896"/>
                  <a:pt x="6520213" y="2096455"/>
                </a:cubicBezTo>
                <a:lnTo>
                  <a:pt x="6492461" y="2188148"/>
                </a:lnTo>
                <a:cubicBezTo>
                  <a:pt x="6504372" y="2211333"/>
                  <a:pt x="6489131" y="2253220"/>
                  <a:pt x="6471854" y="2259117"/>
                </a:cubicBezTo>
                <a:cubicBezTo>
                  <a:pt x="6466151" y="2287829"/>
                  <a:pt x="6440452" y="2301346"/>
                  <a:pt x="6439832" y="2328334"/>
                </a:cubicBezTo>
                <a:cubicBezTo>
                  <a:pt x="6431013" y="2351201"/>
                  <a:pt x="6444250" y="2396409"/>
                  <a:pt x="6425162" y="2408211"/>
                </a:cubicBezTo>
                <a:lnTo>
                  <a:pt x="6417221" y="2427382"/>
                </a:lnTo>
                <a:lnTo>
                  <a:pt x="6425030" y="2464387"/>
                </a:lnTo>
                <a:lnTo>
                  <a:pt x="6406293" y="2472223"/>
                </a:lnTo>
                <a:cubicBezTo>
                  <a:pt x="6406862" y="2477277"/>
                  <a:pt x="6406486" y="2491723"/>
                  <a:pt x="6405400" y="2493547"/>
                </a:cubicBezTo>
                <a:lnTo>
                  <a:pt x="6374829" y="2532070"/>
                </a:lnTo>
                <a:cubicBezTo>
                  <a:pt x="6374597" y="2545374"/>
                  <a:pt x="6360976" y="2563797"/>
                  <a:pt x="6350864" y="2577422"/>
                </a:cubicBezTo>
                <a:cubicBezTo>
                  <a:pt x="6327056" y="2632768"/>
                  <a:pt x="6341262" y="2616275"/>
                  <a:pt x="6329174" y="2663854"/>
                </a:cubicBezTo>
                <a:cubicBezTo>
                  <a:pt x="6326303" y="2703642"/>
                  <a:pt x="6332854" y="2709643"/>
                  <a:pt x="6315095" y="2741507"/>
                </a:cubicBezTo>
                <a:cubicBezTo>
                  <a:pt x="6319921" y="2740191"/>
                  <a:pt x="6321925" y="2742004"/>
                  <a:pt x="6322463" y="2745641"/>
                </a:cubicBezTo>
                <a:cubicBezTo>
                  <a:pt x="6322245" y="2747982"/>
                  <a:pt x="6322027" y="2750323"/>
                  <a:pt x="6321808" y="2752663"/>
                </a:cubicBezTo>
                <a:lnTo>
                  <a:pt x="6314569" y="2756718"/>
                </a:lnTo>
                <a:cubicBezTo>
                  <a:pt x="6289324" y="2773686"/>
                  <a:pt x="6317551" y="2780051"/>
                  <a:pt x="6315211" y="2811618"/>
                </a:cubicBezTo>
                <a:cubicBezTo>
                  <a:pt x="6315620" y="2826627"/>
                  <a:pt x="6296047" y="2885298"/>
                  <a:pt x="6302211" y="2882314"/>
                </a:cubicBezTo>
                <a:lnTo>
                  <a:pt x="6286167" y="2949597"/>
                </a:lnTo>
                <a:cubicBezTo>
                  <a:pt x="6286401" y="2994618"/>
                  <a:pt x="6286615" y="2971464"/>
                  <a:pt x="6287037" y="3008578"/>
                </a:cubicBezTo>
                <a:cubicBezTo>
                  <a:pt x="6293795" y="3029535"/>
                  <a:pt x="6274405" y="3114154"/>
                  <a:pt x="6259150" y="3123139"/>
                </a:cubicBezTo>
                <a:cubicBezTo>
                  <a:pt x="6250085" y="3189063"/>
                  <a:pt x="6269067" y="3151280"/>
                  <a:pt x="6272249" y="3227854"/>
                </a:cubicBezTo>
                <a:cubicBezTo>
                  <a:pt x="6278775" y="3295842"/>
                  <a:pt x="6289216" y="3303765"/>
                  <a:pt x="6292288" y="3378383"/>
                </a:cubicBezTo>
                <a:cubicBezTo>
                  <a:pt x="6303894" y="3395995"/>
                  <a:pt x="6287498" y="3432581"/>
                  <a:pt x="6288328" y="3459618"/>
                </a:cubicBezTo>
                <a:cubicBezTo>
                  <a:pt x="6289158" y="3486653"/>
                  <a:pt x="6299937" y="3538735"/>
                  <a:pt x="6297272" y="3540603"/>
                </a:cubicBezTo>
                <a:cubicBezTo>
                  <a:pt x="6296849" y="3577379"/>
                  <a:pt x="6294184" y="3587943"/>
                  <a:pt x="6291001" y="3638374"/>
                </a:cubicBezTo>
                <a:cubicBezTo>
                  <a:pt x="6283026" y="3666794"/>
                  <a:pt x="6265833" y="3731744"/>
                  <a:pt x="6283592" y="3763609"/>
                </a:cubicBezTo>
                <a:cubicBezTo>
                  <a:pt x="6264286" y="3758340"/>
                  <a:pt x="6290177" y="3803150"/>
                  <a:pt x="6274068" y="3814506"/>
                </a:cubicBezTo>
                <a:cubicBezTo>
                  <a:pt x="6260645" y="3821643"/>
                  <a:pt x="6265372" y="3836902"/>
                  <a:pt x="6262850" y="3850454"/>
                </a:cubicBezTo>
                <a:cubicBezTo>
                  <a:pt x="6250418" y="3863479"/>
                  <a:pt x="6250660" y="3955243"/>
                  <a:pt x="6257357" y="3975474"/>
                </a:cubicBezTo>
                <a:cubicBezTo>
                  <a:pt x="6245091" y="4036737"/>
                  <a:pt x="6237535" y="4029237"/>
                  <a:pt x="6257889" y="4073155"/>
                </a:cubicBezTo>
                <a:cubicBezTo>
                  <a:pt x="6259272" y="4085906"/>
                  <a:pt x="6239882" y="4116397"/>
                  <a:pt x="6237441" y="4126638"/>
                </a:cubicBezTo>
                <a:lnTo>
                  <a:pt x="6245587" y="4172738"/>
                </a:lnTo>
                <a:lnTo>
                  <a:pt x="6235772" y="4176721"/>
                </a:lnTo>
                <a:lnTo>
                  <a:pt x="6233287" y="4195136"/>
                </a:lnTo>
                <a:lnTo>
                  <a:pt x="6234619" y="4280850"/>
                </a:lnTo>
                <a:cubicBezTo>
                  <a:pt x="6239453" y="4320763"/>
                  <a:pt x="6223309" y="4337596"/>
                  <a:pt x="6219318" y="4402526"/>
                </a:cubicBezTo>
                <a:cubicBezTo>
                  <a:pt x="6205466" y="4516209"/>
                  <a:pt x="6216183" y="4588729"/>
                  <a:pt x="6216810" y="4651172"/>
                </a:cubicBezTo>
                <a:cubicBezTo>
                  <a:pt x="6217673" y="4756959"/>
                  <a:pt x="6228654" y="4824005"/>
                  <a:pt x="6225945" y="4916779"/>
                </a:cubicBezTo>
                <a:cubicBezTo>
                  <a:pt x="6217032" y="4993010"/>
                  <a:pt x="6264271" y="4984591"/>
                  <a:pt x="6230174" y="5051379"/>
                </a:cubicBezTo>
                <a:cubicBezTo>
                  <a:pt x="6235713" y="5056951"/>
                  <a:pt x="6239420" y="5163714"/>
                  <a:pt x="6242600" y="5170879"/>
                </a:cubicBezTo>
                <a:lnTo>
                  <a:pt x="6235996" y="5216428"/>
                </a:lnTo>
                <a:lnTo>
                  <a:pt x="6214638" y="5285298"/>
                </a:lnTo>
                <a:cubicBezTo>
                  <a:pt x="6211392" y="5297492"/>
                  <a:pt x="6225576" y="5312063"/>
                  <a:pt x="6228432" y="5317696"/>
                </a:cubicBezTo>
                <a:lnTo>
                  <a:pt x="6246496" y="5398787"/>
                </a:lnTo>
                <a:lnTo>
                  <a:pt x="6244793" y="5399530"/>
                </a:lnTo>
                <a:lnTo>
                  <a:pt x="6241695" y="5406948"/>
                </a:lnTo>
                <a:lnTo>
                  <a:pt x="6267461" y="5499413"/>
                </a:lnTo>
                <a:cubicBezTo>
                  <a:pt x="6285387" y="5533848"/>
                  <a:pt x="6284888" y="5550029"/>
                  <a:pt x="6295987" y="5582659"/>
                </a:cubicBezTo>
                <a:cubicBezTo>
                  <a:pt x="6311253" y="5681724"/>
                  <a:pt x="6295439" y="5695558"/>
                  <a:pt x="6364803" y="5784263"/>
                </a:cubicBezTo>
                <a:cubicBezTo>
                  <a:pt x="6379348" y="5818651"/>
                  <a:pt x="6412475" y="5906802"/>
                  <a:pt x="6423050" y="5922637"/>
                </a:cubicBezTo>
                <a:cubicBezTo>
                  <a:pt x="6445210" y="5973612"/>
                  <a:pt x="6468179" y="6023873"/>
                  <a:pt x="6497767" y="6090108"/>
                </a:cubicBezTo>
                <a:cubicBezTo>
                  <a:pt x="6571895" y="6150548"/>
                  <a:pt x="6572491" y="6236583"/>
                  <a:pt x="6606710" y="6281543"/>
                </a:cubicBezTo>
                <a:cubicBezTo>
                  <a:pt x="6633675" y="6335892"/>
                  <a:pt x="6654357" y="6388782"/>
                  <a:pt x="6667540" y="6443715"/>
                </a:cubicBezTo>
                <a:cubicBezTo>
                  <a:pt x="6685192" y="6466826"/>
                  <a:pt x="6650500" y="6508701"/>
                  <a:pt x="6659722" y="6550105"/>
                </a:cubicBezTo>
                <a:cubicBezTo>
                  <a:pt x="6665926" y="6645044"/>
                  <a:pt x="6669126" y="6627536"/>
                  <a:pt x="6671805" y="6687397"/>
                </a:cubicBezTo>
                <a:cubicBezTo>
                  <a:pt x="6682671" y="6733683"/>
                  <a:pt x="6665210" y="6772117"/>
                  <a:pt x="6669658" y="6806602"/>
                </a:cubicBezTo>
                <a:cubicBezTo>
                  <a:pt x="6661174" y="6812658"/>
                  <a:pt x="6667097" y="6831470"/>
                  <a:pt x="6675783" y="6850325"/>
                </a:cubicBezTo>
                <a:lnTo>
                  <a:pt x="6679704" y="6858000"/>
                </a:lnTo>
                <a:lnTo>
                  <a:pt x="4532241" y="6858000"/>
                </a:lnTo>
                <a:lnTo>
                  <a:pt x="1208596" y="6858000"/>
                </a:lnTo>
                <a:lnTo>
                  <a:pt x="0" y="6858000"/>
                </a:lnTo>
                <a:close/>
              </a:path>
            </a:pathLst>
          </a:custGeom>
        </p:spPr>
      </p:pic>
      <p:sp>
        <p:nvSpPr>
          <p:cNvPr id="3" name="Θέση περιεχομένου 2">
            <a:extLst>
              <a:ext uri="{FF2B5EF4-FFF2-40B4-BE49-F238E27FC236}">
                <a16:creationId xmlns:a16="http://schemas.microsoft.com/office/drawing/2014/main" id="{4CFA4B60-7128-C90B-05D4-0AF515D45223}"/>
              </a:ext>
            </a:extLst>
          </p:cNvPr>
          <p:cNvSpPr>
            <a:spLocks noGrp="1"/>
          </p:cNvSpPr>
          <p:nvPr>
            <p:ph idx="1"/>
          </p:nvPr>
        </p:nvSpPr>
        <p:spPr>
          <a:xfrm>
            <a:off x="7320465" y="501041"/>
            <a:ext cx="4140013" cy="5601647"/>
          </a:xfrm>
        </p:spPr>
        <p:txBody>
          <a:bodyPr>
            <a:normAutofit/>
          </a:bodyPr>
          <a:lstStyle/>
          <a:p>
            <a:pPr marL="0" indent="0">
              <a:buNone/>
            </a:pPr>
            <a:r>
              <a:rPr lang="el-GR" dirty="0"/>
              <a:t>Από τη </a:t>
            </a:r>
            <a:r>
              <a:rPr lang="el-GR" b="1" u="sng" dirty="0"/>
              <a:t>θεωρία</a:t>
            </a:r>
            <a:r>
              <a:rPr lang="el-GR" dirty="0"/>
              <a:t> …</a:t>
            </a:r>
          </a:p>
          <a:p>
            <a:pPr marL="0" indent="0">
              <a:buNone/>
            </a:pPr>
            <a:endParaRPr lang="el-GR" dirty="0"/>
          </a:p>
          <a:p>
            <a:pPr marL="0" indent="0" algn="r">
              <a:buNone/>
            </a:pPr>
            <a:r>
              <a:rPr lang="el-GR" dirty="0"/>
              <a:t>… στην </a:t>
            </a:r>
            <a:r>
              <a:rPr lang="el-GR" b="1" u="sng" dirty="0"/>
              <a:t>πράξη</a:t>
            </a:r>
            <a:r>
              <a:rPr lang="el-GR" dirty="0"/>
              <a:t>!!!</a:t>
            </a:r>
          </a:p>
          <a:p>
            <a:pPr marL="0" indent="0">
              <a:buNone/>
            </a:pPr>
            <a:endParaRPr lang="el-GR" dirty="0"/>
          </a:p>
          <a:p>
            <a:pPr marL="0" indent="0">
              <a:buNone/>
            </a:pPr>
            <a:endParaRPr lang="el-GR" dirty="0"/>
          </a:p>
          <a:p>
            <a:pPr marL="0" indent="0" algn="ctr">
              <a:buNone/>
            </a:pPr>
            <a:r>
              <a:rPr lang="el-GR" dirty="0"/>
              <a:t>Η περίπτωση του αθλητή Π.Κ. </a:t>
            </a:r>
          </a:p>
        </p:txBody>
      </p:sp>
    </p:spTree>
    <p:extLst>
      <p:ext uri="{BB962C8B-B14F-4D97-AF65-F5344CB8AC3E}">
        <p14:creationId xmlns:p14="http://schemas.microsoft.com/office/powerpoint/2010/main" val="564601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0E97069-C2F3-FFEB-B5EC-E821B3BA428D}"/>
              </a:ext>
            </a:extLst>
          </p:cNvPr>
          <p:cNvSpPr>
            <a:spLocks noGrp="1"/>
          </p:cNvSpPr>
          <p:nvPr>
            <p:ph type="title"/>
          </p:nvPr>
        </p:nvSpPr>
        <p:spPr>
          <a:xfrm>
            <a:off x="838200" y="14397"/>
            <a:ext cx="10515600" cy="1325563"/>
          </a:xfrm>
        </p:spPr>
        <p:txBody>
          <a:bodyPr/>
          <a:lstStyle/>
          <a:p>
            <a:pPr algn="ctr"/>
            <a:r>
              <a:rPr lang="el-GR" dirty="0"/>
              <a:t>Προπονητικός Προγραμματισμός Π.Κ. </a:t>
            </a:r>
            <a:br>
              <a:rPr lang="el-GR" dirty="0"/>
            </a:br>
            <a:r>
              <a:rPr lang="el-GR" dirty="0"/>
              <a:t>(27 εβδομάδες)</a:t>
            </a:r>
          </a:p>
        </p:txBody>
      </p:sp>
      <p:graphicFrame>
        <p:nvGraphicFramePr>
          <p:cNvPr id="4" name="Πίνακας 3">
            <a:extLst>
              <a:ext uri="{FF2B5EF4-FFF2-40B4-BE49-F238E27FC236}">
                <a16:creationId xmlns:a16="http://schemas.microsoft.com/office/drawing/2014/main" id="{E0EB3DD5-BF54-AE08-6360-0FDAEAFBA37A}"/>
              </a:ext>
            </a:extLst>
          </p:cNvPr>
          <p:cNvGraphicFramePr>
            <a:graphicFrameLocks noGrp="1"/>
          </p:cNvGraphicFramePr>
          <p:nvPr>
            <p:extLst>
              <p:ext uri="{D42A27DB-BD31-4B8C-83A1-F6EECF244321}">
                <p14:modId xmlns:p14="http://schemas.microsoft.com/office/powerpoint/2010/main" val="603035872"/>
              </p:ext>
            </p:extLst>
          </p:nvPr>
        </p:nvGraphicFramePr>
        <p:xfrm>
          <a:off x="302712" y="1249889"/>
          <a:ext cx="11421650" cy="5363124"/>
        </p:xfrm>
        <a:graphic>
          <a:graphicData uri="http://schemas.openxmlformats.org/drawingml/2006/table">
            <a:tbl>
              <a:tblPr firstRow="1" bandRow="1">
                <a:tableStyleId>{5C22544A-7EE6-4342-B048-85BDC9FD1C3A}</a:tableStyleId>
              </a:tblPr>
              <a:tblGrid>
                <a:gridCol w="2828795">
                  <a:extLst>
                    <a:ext uri="{9D8B030D-6E8A-4147-A177-3AD203B41FA5}">
                      <a16:colId xmlns:a16="http://schemas.microsoft.com/office/drawing/2014/main" val="1619102138"/>
                    </a:ext>
                  </a:extLst>
                </a:gridCol>
                <a:gridCol w="1628383">
                  <a:extLst>
                    <a:ext uri="{9D8B030D-6E8A-4147-A177-3AD203B41FA5}">
                      <a16:colId xmlns:a16="http://schemas.microsoft.com/office/drawing/2014/main" val="2966679718"/>
                    </a:ext>
                  </a:extLst>
                </a:gridCol>
                <a:gridCol w="2705622">
                  <a:extLst>
                    <a:ext uri="{9D8B030D-6E8A-4147-A177-3AD203B41FA5}">
                      <a16:colId xmlns:a16="http://schemas.microsoft.com/office/drawing/2014/main" val="3388119333"/>
                    </a:ext>
                  </a:extLst>
                </a:gridCol>
                <a:gridCol w="2229633">
                  <a:extLst>
                    <a:ext uri="{9D8B030D-6E8A-4147-A177-3AD203B41FA5}">
                      <a16:colId xmlns:a16="http://schemas.microsoft.com/office/drawing/2014/main" val="51398092"/>
                    </a:ext>
                  </a:extLst>
                </a:gridCol>
                <a:gridCol w="2029217">
                  <a:extLst>
                    <a:ext uri="{9D8B030D-6E8A-4147-A177-3AD203B41FA5}">
                      <a16:colId xmlns:a16="http://schemas.microsoft.com/office/drawing/2014/main" val="3079312536"/>
                    </a:ext>
                  </a:extLst>
                </a:gridCol>
              </a:tblGrid>
              <a:tr h="608244">
                <a:tc>
                  <a:txBody>
                    <a:bodyPr/>
                    <a:lstStyle/>
                    <a:p>
                      <a:r>
                        <a:rPr lang="el-GR" dirty="0"/>
                        <a:t>Προπονητικός Κύκλος</a:t>
                      </a:r>
                    </a:p>
                  </a:txBody>
                  <a:tcPr/>
                </a:tc>
                <a:tc>
                  <a:txBody>
                    <a:bodyPr/>
                    <a:lstStyle/>
                    <a:p>
                      <a:r>
                        <a:rPr lang="el-GR" dirty="0"/>
                        <a:t>Διάρκεια</a:t>
                      </a:r>
                    </a:p>
                  </a:txBody>
                  <a:tcPr/>
                </a:tc>
                <a:tc>
                  <a:txBody>
                    <a:bodyPr/>
                    <a:lstStyle/>
                    <a:p>
                      <a:r>
                        <a:rPr lang="el-GR" dirty="0"/>
                        <a:t>Ημερομηνίες</a:t>
                      </a:r>
                    </a:p>
                  </a:txBody>
                  <a:tcPr/>
                </a:tc>
                <a:tc>
                  <a:txBody>
                    <a:bodyPr/>
                    <a:lstStyle/>
                    <a:p>
                      <a:r>
                        <a:rPr lang="el-GR" dirty="0"/>
                        <a:t>Εύρος</a:t>
                      </a:r>
                      <a:r>
                        <a:rPr lang="en-US" dirty="0"/>
                        <a:t> </a:t>
                      </a:r>
                      <a:r>
                        <a:rPr lang="el-GR" dirty="0" err="1"/>
                        <a:t>Εβδ</a:t>
                      </a:r>
                      <a:r>
                        <a:rPr lang="en-US" dirty="0"/>
                        <a:t>.</a:t>
                      </a:r>
                      <a:r>
                        <a:rPr lang="el-GR" dirty="0"/>
                        <a:t> </a:t>
                      </a:r>
                      <a:r>
                        <a:rPr lang="el-GR" dirty="0" err="1"/>
                        <a:t>Προπον</a:t>
                      </a:r>
                      <a:r>
                        <a:rPr lang="el-GR" dirty="0"/>
                        <a:t>. Όγκου</a:t>
                      </a:r>
                    </a:p>
                  </a:txBody>
                  <a:tcPr/>
                </a:tc>
                <a:tc>
                  <a:txBody>
                    <a:bodyPr/>
                    <a:lstStyle/>
                    <a:p>
                      <a:r>
                        <a:rPr lang="el-GR" dirty="0"/>
                        <a:t>Μέσος Όρος </a:t>
                      </a:r>
                      <a:r>
                        <a:rPr lang="el-GR" dirty="0" err="1"/>
                        <a:t>Προπ</a:t>
                      </a:r>
                      <a:r>
                        <a:rPr lang="en-US" dirty="0"/>
                        <a:t>.</a:t>
                      </a:r>
                      <a:r>
                        <a:rPr lang="el-GR" dirty="0"/>
                        <a:t> Όγκου</a:t>
                      </a:r>
                    </a:p>
                  </a:txBody>
                  <a:tcPr/>
                </a:tc>
                <a:extLst>
                  <a:ext uri="{0D108BD9-81ED-4DB2-BD59-A6C34878D82A}">
                    <a16:rowId xmlns:a16="http://schemas.microsoft.com/office/drawing/2014/main" val="1323028797"/>
                  </a:ext>
                </a:extLst>
              </a:tr>
              <a:tr h="608244">
                <a:tc>
                  <a:txBody>
                    <a:bodyPr/>
                    <a:lstStyle/>
                    <a:p>
                      <a:r>
                        <a:rPr lang="en-US" dirty="0"/>
                        <a:t>A’ </a:t>
                      </a:r>
                      <a:r>
                        <a:rPr lang="el-GR" dirty="0"/>
                        <a:t>Κύκλος Προετοιμασίας – 1</a:t>
                      </a:r>
                      <a:r>
                        <a:rPr lang="el-GR" baseline="30000" dirty="0"/>
                        <a:t>ος</a:t>
                      </a:r>
                      <a:r>
                        <a:rPr lang="el-GR" dirty="0"/>
                        <a:t> </a:t>
                      </a:r>
                      <a:r>
                        <a:rPr lang="el-GR" dirty="0" err="1"/>
                        <a:t>Μεσόκυκλος</a:t>
                      </a:r>
                      <a:endParaRPr lang="el-GR" dirty="0"/>
                    </a:p>
                  </a:txBody>
                  <a:tcPr/>
                </a:tc>
                <a:tc>
                  <a:txBody>
                    <a:bodyPr/>
                    <a:lstStyle/>
                    <a:p>
                      <a:r>
                        <a:rPr lang="el-GR" dirty="0"/>
                        <a:t>2+6 εβδομάδες</a:t>
                      </a:r>
                    </a:p>
                  </a:txBody>
                  <a:tcPr/>
                </a:tc>
                <a:tc>
                  <a:txBody>
                    <a:bodyPr/>
                    <a:lstStyle/>
                    <a:p>
                      <a:r>
                        <a:rPr lang="el-GR" dirty="0"/>
                        <a:t>8/5 έως 21/5/2023 </a:t>
                      </a:r>
                      <a:r>
                        <a:rPr lang="en-US" dirty="0"/>
                        <a:t>Covid &amp; </a:t>
                      </a:r>
                      <a:r>
                        <a:rPr lang="el-GR" dirty="0"/>
                        <a:t>22/5 έως 2/7/2023</a:t>
                      </a:r>
                    </a:p>
                  </a:txBody>
                  <a:tcPr/>
                </a:tc>
                <a:tc>
                  <a:txBody>
                    <a:bodyPr/>
                    <a:lstStyle/>
                    <a:p>
                      <a:r>
                        <a:rPr lang="el-GR" dirty="0"/>
                        <a:t>20-30 </a:t>
                      </a:r>
                      <a:r>
                        <a:rPr lang="en-US" dirty="0"/>
                        <a:t>km &amp; </a:t>
                      </a:r>
                    </a:p>
                    <a:p>
                      <a:r>
                        <a:rPr lang="el-GR" dirty="0"/>
                        <a:t>70-90 </a:t>
                      </a:r>
                      <a:r>
                        <a:rPr lang="en-US" dirty="0"/>
                        <a:t>km</a:t>
                      </a:r>
                      <a:endParaRPr lang="el-GR" dirty="0"/>
                    </a:p>
                  </a:txBody>
                  <a:tcPr/>
                </a:tc>
                <a:tc>
                  <a:txBody>
                    <a:bodyPr/>
                    <a:lstStyle/>
                    <a:p>
                      <a:r>
                        <a:rPr lang="en-US" dirty="0"/>
                        <a:t>30 km &amp;</a:t>
                      </a:r>
                    </a:p>
                    <a:p>
                      <a:r>
                        <a:rPr lang="en-US" dirty="0"/>
                        <a:t>80 km</a:t>
                      </a:r>
                      <a:endParaRPr lang="el-GR" dirty="0"/>
                    </a:p>
                  </a:txBody>
                  <a:tcPr/>
                </a:tc>
                <a:extLst>
                  <a:ext uri="{0D108BD9-81ED-4DB2-BD59-A6C34878D82A}">
                    <a16:rowId xmlns:a16="http://schemas.microsoft.com/office/drawing/2014/main" val="306923523"/>
                  </a:ext>
                </a:extLst>
              </a:tr>
              <a:tr h="608244">
                <a:tc>
                  <a:txBody>
                    <a:bodyPr/>
                    <a:lstStyle/>
                    <a:p>
                      <a:r>
                        <a:rPr lang="en-US" dirty="0"/>
                        <a:t>A’ </a:t>
                      </a:r>
                      <a:r>
                        <a:rPr lang="el-GR" dirty="0"/>
                        <a:t>Κύκλος Προετοιμασίας – 2</a:t>
                      </a:r>
                      <a:r>
                        <a:rPr lang="el-GR" baseline="30000" dirty="0"/>
                        <a:t>ος</a:t>
                      </a:r>
                      <a:r>
                        <a:rPr lang="el-GR" dirty="0"/>
                        <a:t> </a:t>
                      </a:r>
                      <a:r>
                        <a:rPr lang="el-GR" dirty="0" err="1"/>
                        <a:t>Μεσόκυκλος</a:t>
                      </a:r>
                      <a:endParaRPr lang="el-GR" dirty="0"/>
                    </a:p>
                  </a:txBody>
                  <a:tcPr/>
                </a:tc>
                <a:tc>
                  <a:txBody>
                    <a:bodyPr/>
                    <a:lstStyle/>
                    <a:p>
                      <a:r>
                        <a:rPr lang="el-GR" dirty="0"/>
                        <a:t>4 εβδομάδες</a:t>
                      </a:r>
                    </a:p>
                  </a:txBody>
                  <a:tcPr/>
                </a:tc>
                <a:tc>
                  <a:txBody>
                    <a:bodyPr/>
                    <a:lstStyle/>
                    <a:p>
                      <a:r>
                        <a:rPr lang="el-GR" dirty="0"/>
                        <a:t>3/7 έως 30/7/2023 </a:t>
                      </a:r>
                    </a:p>
                  </a:txBody>
                  <a:tcPr/>
                </a:tc>
                <a:tc>
                  <a:txBody>
                    <a:bodyPr/>
                    <a:lstStyle/>
                    <a:p>
                      <a:r>
                        <a:rPr lang="el-GR" dirty="0"/>
                        <a:t>120-140 </a:t>
                      </a:r>
                      <a:r>
                        <a:rPr lang="en-US" dirty="0"/>
                        <a:t>km</a:t>
                      </a:r>
                      <a:endParaRPr lang="el-GR" dirty="0"/>
                    </a:p>
                  </a:txBody>
                  <a:tcPr/>
                </a:tc>
                <a:tc>
                  <a:txBody>
                    <a:bodyPr/>
                    <a:lstStyle/>
                    <a:p>
                      <a:r>
                        <a:rPr lang="en-US" dirty="0"/>
                        <a:t>130 km</a:t>
                      </a:r>
                      <a:endParaRPr lang="el-GR" dirty="0"/>
                    </a:p>
                  </a:txBody>
                  <a:tcPr/>
                </a:tc>
                <a:extLst>
                  <a:ext uri="{0D108BD9-81ED-4DB2-BD59-A6C34878D82A}">
                    <a16:rowId xmlns:a16="http://schemas.microsoft.com/office/drawing/2014/main" val="1388884913"/>
                  </a:ext>
                </a:extLst>
              </a:tr>
              <a:tr h="608244">
                <a:tc>
                  <a:txBody>
                    <a:bodyPr/>
                    <a:lstStyle/>
                    <a:p>
                      <a:r>
                        <a:rPr lang="en-US" dirty="0"/>
                        <a:t>B’ </a:t>
                      </a:r>
                      <a:r>
                        <a:rPr lang="el-GR" dirty="0"/>
                        <a:t>Κύκλος Προετοιμασίας – 1</a:t>
                      </a:r>
                      <a:r>
                        <a:rPr lang="el-GR" baseline="30000" dirty="0"/>
                        <a:t>ος</a:t>
                      </a:r>
                      <a:r>
                        <a:rPr lang="el-GR" dirty="0"/>
                        <a:t> </a:t>
                      </a:r>
                      <a:r>
                        <a:rPr lang="el-GR" dirty="0" err="1"/>
                        <a:t>Μεσόκυκλος</a:t>
                      </a:r>
                      <a:endParaRPr lang="el-G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1800" b="0" i="0" u="none" strike="noStrike" kern="1200" cap="none" spc="0" normalizeH="0" baseline="0" noProof="0">
                          <a:ln>
                            <a:noFill/>
                          </a:ln>
                          <a:solidFill>
                            <a:prstClr val="black"/>
                          </a:solidFill>
                          <a:effectLst/>
                          <a:uLnTx/>
                          <a:uFillTx/>
                          <a:latin typeface="Aptos" panose="02110004020202020204"/>
                          <a:ea typeface="+mn-ea"/>
                          <a:cs typeface="+mn-cs"/>
                        </a:rPr>
                        <a:t>4 εβδομάδες</a:t>
                      </a:r>
                      <a:endParaRPr kumimoji="0" lang="el-GR" sz="1800" b="0" i="0" u="none" strike="noStrike" kern="1200" cap="none" spc="0" normalizeH="0" baseline="0" noProof="0" dirty="0">
                        <a:ln>
                          <a:noFill/>
                        </a:ln>
                        <a:solidFill>
                          <a:prstClr val="black"/>
                        </a:solidFill>
                        <a:effectLst/>
                        <a:uLnTx/>
                        <a:uFillTx/>
                        <a:latin typeface="Aptos" panose="02110004020202020204"/>
                        <a:ea typeface="+mn-ea"/>
                        <a:cs typeface="+mn-cs"/>
                      </a:endParaRPr>
                    </a:p>
                  </a:txBody>
                  <a:tcPr/>
                </a:tc>
                <a:tc>
                  <a:txBody>
                    <a:bodyPr/>
                    <a:lstStyle/>
                    <a:p>
                      <a:r>
                        <a:rPr lang="en-US" dirty="0"/>
                        <a:t>31/7 </a:t>
                      </a:r>
                      <a:r>
                        <a:rPr lang="el-GR" dirty="0"/>
                        <a:t>έως 27/8/2023</a:t>
                      </a:r>
                    </a:p>
                  </a:txBody>
                  <a:tcPr/>
                </a:tc>
                <a:tc>
                  <a:txBody>
                    <a:bodyPr/>
                    <a:lstStyle/>
                    <a:p>
                      <a:r>
                        <a:rPr lang="en-US" dirty="0"/>
                        <a:t>160-180 km</a:t>
                      </a:r>
                      <a:endParaRPr lang="el-GR" dirty="0"/>
                    </a:p>
                  </a:txBody>
                  <a:tcPr/>
                </a:tc>
                <a:tc>
                  <a:txBody>
                    <a:bodyPr/>
                    <a:lstStyle/>
                    <a:p>
                      <a:r>
                        <a:rPr lang="en-US" dirty="0"/>
                        <a:t>170 km</a:t>
                      </a:r>
                      <a:endParaRPr lang="el-GR" dirty="0"/>
                    </a:p>
                  </a:txBody>
                  <a:tcPr/>
                </a:tc>
                <a:extLst>
                  <a:ext uri="{0D108BD9-81ED-4DB2-BD59-A6C34878D82A}">
                    <a16:rowId xmlns:a16="http://schemas.microsoft.com/office/drawing/2014/main" val="2245895539"/>
                  </a:ext>
                </a:extLst>
              </a:tr>
              <a:tr h="608244">
                <a:tc>
                  <a:txBody>
                    <a:bodyPr/>
                    <a:lstStyle/>
                    <a:p>
                      <a:r>
                        <a:rPr lang="en-US" dirty="0"/>
                        <a:t>B’ </a:t>
                      </a:r>
                      <a:r>
                        <a:rPr lang="el-GR" dirty="0"/>
                        <a:t>Κύκλος Προετοιμασίας – 2</a:t>
                      </a:r>
                      <a:r>
                        <a:rPr lang="el-GR" baseline="30000" dirty="0"/>
                        <a:t>ος</a:t>
                      </a:r>
                      <a:r>
                        <a:rPr lang="el-GR" dirty="0"/>
                        <a:t> </a:t>
                      </a:r>
                      <a:r>
                        <a:rPr lang="el-GR" dirty="0" err="1"/>
                        <a:t>Μεσόκυκλος</a:t>
                      </a:r>
                      <a:endParaRPr lang="el-G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1800" b="0" i="0" u="none" strike="noStrike" kern="1200" cap="none" spc="0" normalizeH="0" baseline="0" noProof="0" dirty="0">
                          <a:ln>
                            <a:noFill/>
                          </a:ln>
                          <a:solidFill>
                            <a:prstClr val="black"/>
                          </a:solidFill>
                          <a:effectLst/>
                          <a:uLnTx/>
                          <a:uFillTx/>
                          <a:latin typeface="Aptos" panose="02110004020202020204"/>
                          <a:ea typeface="+mn-ea"/>
                          <a:cs typeface="+mn-cs"/>
                        </a:rPr>
                        <a:t>4 εβδομάδες</a:t>
                      </a:r>
                    </a:p>
                  </a:txBody>
                  <a:tcPr/>
                </a:tc>
                <a:tc>
                  <a:txBody>
                    <a:bodyPr/>
                    <a:lstStyle/>
                    <a:p>
                      <a:r>
                        <a:rPr lang="el-GR" dirty="0"/>
                        <a:t>28/8 έως 17/9/2023 + </a:t>
                      </a:r>
                      <a:endParaRPr lang="en-US" dirty="0"/>
                    </a:p>
                    <a:p>
                      <a:r>
                        <a:rPr lang="el-GR" b="1" dirty="0"/>
                        <a:t>18/9 έως 24/9/2023*</a:t>
                      </a:r>
                    </a:p>
                  </a:txBody>
                  <a:tcPr/>
                </a:tc>
                <a:tc>
                  <a:txBody>
                    <a:bodyPr/>
                    <a:lstStyle/>
                    <a:p>
                      <a:r>
                        <a:rPr lang="en-US" dirty="0"/>
                        <a:t>160-170 km</a:t>
                      </a:r>
                      <a:endParaRPr lang="el-GR" dirty="0"/>
                    </a:p>
                    <a:p>
                      <a:r>
                        <a:rPr lang="el-GR" b="1" dirty="0"/>
                        <a:t>135 </a:t>
                      </a:r>
                      <a:r>
                        <a:rPr lang="en-US" b="1" dirty="0"/>
                        <a:t>km*</a:t>
                      </a:r>
                      <a:endParaRPr lang="el-GR" b="1" dirty="0"/>
                    </a:p>
                  </a:txBody>
                  <a:tcPr/>
                </a:tc>
                <a:tc>
                  <a:txBody>
                    <a:bodyPr/>
                    <a:lstStyle/>
                    <a:p>
                      <a:r>
                        <a:rPr lang="en-US" dirty="0"/>
                        <a:t>170 km</a:t>
                      </a:r>
                      <a:endParaRPr lang="el-GR" dirty="0"/>
                    </a:p>
                  </a:txBody>
                  <a:tcPr/>
                </a:tc>
                <a:extLst>
                  <a:ext uri="{0D108BD9-81ED-4DB2-BD59-A6C34878D82A}">
                    <a16:rowId xmlns:a16="http://schemas.microsoft.com/office/drawing/2014/main" val="720310436"/>
                  </a:ext>
                </a:extLst>
              </a:tr>
              <a:tr h="608244">
                <a:tc>
                  <a:txBody>
                    <a:bodyPr/>
                    <a:lstStyle/>
                    <a:p>
                      <a:r>
                        <a:rPr lang="el-GR" dirty="0"/>
                        <a:t>Γ’ Κύκλος Προετοιμασίας</a:t>
                      </a:r>
                      <a:r>
                        <a:rPr lang="en-US" dirty="0"/>
                        <a:t> – 1</a:t>
                      </a:r>
                      <a:r>
                        <a:rPr lang="el-GR" baseline="30000" dirty="0" err="1"/>
                        <a:t>ος</a:t>
                      </a:r>
                      <a:r>
                        <a:rPr lang="el-GR" dirty="0"/>
                        <a:t> </a:t>
                      </a:r>
                      <a:r>
                        <a:rPr lang="el-GR" dirty="0" err="1"/>
                        <a:t>Μεσόκυκλος</a:t>
                      </a:r>
                      <a:endParaRPr lang="el-GR" dirty="0"/>
                    </a:p>
                  </a:txBody>
                  <a:tcPr/>
                </a:tc>
                <a:tc>
                  <a:txBody>
                    <a:bodyPr/>
                    <a:lstStyle/>
                    <a:p>
                      <a:r>
                        <a:rPr lang="el-GR" dirty="0"/>
                        <a:t>4 εβδομάδες</a:t>
                      </a:r>
                    </a:p>
                  </a:txBody>
                  <a:tcPr/>
                </a:tc>
                <a:tc>
                  <a:txBody>
                    <a:bodyPr/>
                    <a:lstStyle/>
                    <a:p>
                      <a:r>
                        <a:rPr lang="el-GR" dirty="0"/>
                        <a:t>25/9 έως 15/10/2023 + </a:t>
                      </a:r>
                      <a:r>
                        <a:rPr lang="el-GR" b="1" dirty="0"/>
                        <a:t>16/10 έως 22/10/2023*</a:t>
                      </a:r>
                    </a:p>
                  </a:txBody>
                  <a:tcPr/>
                </a:tc>
                <a:tc>
                  <a:txBody>
                    <a:bodyPr/>
                    <a:lstStyle/>
                    <a:p>
                      <a:r>
                        <a:rPr lang="el-GR" dirty="0"/>
                        <a:t>160-170 </a:t>
                      </a:r>
                      <a:r>
                        <a:rPr lang="en-US" dirty="0"/>
                        <a:t>km </a:t>
                      </a:r>
                      <a:endParaRPr lang="el-GR" dirty="0"/>
                    </a:p>
                  </a:txBody>
                  <a:tcPr/>
                </a:tc>
                <a:tc>
                  <a:txBody>
                    <a:bodyPr/>
                    <a:lstStyle/>
                    <a:p>
                      <a:r>
                        <a:rPr lang="en-US" dirty="0"/>
                        <a:t>170 km</a:t>
                      </a:r>
                      <a:endParaRPr lang="el-GR" dirty="0"/>
                    </a:p>
                  </a:txBody>
                  <a:tcPr/>
                </a:tc>
                <a:extLst>
                  <a:ext uri="{0D108BD9-81ED-4DB2-BD59-A6C34878D82A}">
                    <a16:rowId xmlns:a16="http://schemas.microsoft.com/office/drawing/2014/main" val="3722571537"/>
                  </a:ext>
                </a:extLst>
              </a:tr>
              <a:tr h="6082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l-GR" dirty="0"/>
                        <a:t>Γ’ Κύκλος Προετοιμασίας</a:t>
                      </a:r>
                      <a:r>
                        <a:rPr lang="en-US" dirty="0"/>
                        <a:t> – </a:t>
                      </a:r>
                      <a:r>
                        <a:rPr lang="el-GR" dirty="0"/>
                        <a:t>2</a:t>
                      </a:r>
                      <a:r>
                        <a:rPr lang="el-GR" baseline="30000" dirty="0"/>
                        <a:t>ος</a:t>
                      </a:r>
                      <a:r>
                        <a:rPr lang="el-GR" dirty="0"/>
                        <a:t> </a:t>
                      </a:r>
                      <a:r>
                        <a:rPr lang="el-GR" dirty="0" err="1"/>
                        <a:t>Μεσόκυκλος</a:t>
                      </a:r>
                      <a:r>
                        <a:rPr lang="en-US" dirty="0"/>
                        <a:t> </a:t>
                      </a:r>
                      <a:endParaRPr lang="el-GR" dirty="0"/>
                    </a:p>
                  </a:txBody>
                  <a:tcPr/>
                </a:tc>
                <a:tc>
                  <a:txBody>
                    <a:bodyPr/>
                    <a:lstStyle/>
                    <a:p>
                      <a:r>
                        <a:rPr lang="el-GR" dirty="0"/>
                        <a:t>3 εβδομάδες</a:t>
                      </a:r>
                    </a:p>
                  </a:txBody>
                  <a:tcPr/>
                </a:tc>
                <a:tc>
                  <a:txBody>
                    <a:bodyPr/>
                    <a:lstStyle/>
                    <a:p>
                      <a:r>
                        <a:rPr lang="en-US" dirty="0"/>
                        <a:t>23/10 </a:t>
                      </a:r>
                      <a:r>
                        <a:rPr lang="el-GR" dirty="0"/>
                        <a:t>έως 29/10/2023</a:t>
                      </a:r>
                    </a:p>
                    <a:p>
                      <a:r>
                        <a:rPr lang="el-GR" dirty="0"/>
                        <a:t>30/10 έως 5/11/2023</a:t>
                      </a:r>
                    </a:p>
                    <a:p>
                      <a:r>
                        <a:rPr lang="el-GR" b="1" dirty="0">
                          <a:solidFill>
                            <a:srgbClr val="FF0000"/>
                          </a:solidFill>
                        </a:rPr>
                        <a:t>6/11 έως 12/11/2023**</a:t>
                      </a:r>
                    </a:p>
                  </a:txBody>
                  <a:tcPr/>
                </a:tc>
                <a:tc>
                  <a:txBody>
                    <a:bodyPr/>
                    <a:lstStyle/>
                    <a:p>
                      <a:r>
                        <a:rPr lang="el-GR" dirty="0"/>
                        <a:t>165 </a:t>
                      </a:r>
                      <a:r>
                        <a:rPr lang="en-US" dirty="0"/>
                        <a:t>km</a:t>
                      </a:r>
                    </a:p>
                    <a:p>
                      <a:r>
                        <a:rPr lang="en-US" dirty="0"/>
                        <a:t>145 km</a:t>
                      </a:r>
                    </a:p>
                    <a:p>
                      <a:r>
                        <a:rPr lang="en-US" dirty="0"/>
                        <a:t>135 km</a:t>
                      </a:r>
                      <a:endParaRPr lang="el-GR" dirty="0"/>
                    </a:p>
                  </a:txBody>
                  <a:tcPr/>
                </a:tc>
                <a:tc>
                  <a:txBody>
                    <a:bodyPr/>
                    <a:lstStyle/>
                    <a:p>
                      <a:r>
                        <a:rPr lang="en-US" dirty="0"/>
                        <a:t>145 km</a:t>
                      </a:r>
                      <a:endParaRPr lang="el-GR" dirty="0"/>
                    </a:p>
                  </a:txBody>
                  <a:tcPr/>
                </a:tc>
                <a:extLst>
                  <a:ext uri="{0D108BD9-81ED-4DB2-BD59-A6C34878D82A}">
                    <a16:rowId xmlns:a16="http://schemas.microsoft.com/office/drawing/2014/main" val="304671630"/>
                  </a:ext>
                </a:extLst>
              </a:tr>
              <a:tr h="608244">
                <a:tc>
                  <a:txBody>
                    <a:bodyPr/>
                    <a:lstStyle/>
                    <a:p>
                      <a:r>
                        <a:rPr lang="el-GR" dirty="0"/>
                        <a:t>Μεταβατική περίοδος</a:t>
                      </a:r>
                    </a:p>
                  </a:txBody>
                  <a:tcPr/>
                </a:tc>
                <a:tc>
                  <a:txBody>
                    <a:bodyPr/>
                    <a:lstStyle/>
                    <a:p>
                      <a:r>
                        <a:rPr lang="el-GR" dirty="0"/>
                        <a:t>2 εβδομάδες</a:t>
                      </a:r>
                    </a:p>
                  </a:txBody>
                  <a:tcPr/>
                </a:tc>
                <a:tc>
                  <a:txBody>
                    <a:bodyPr/>
                    <a:lstStyle/>
                    <a:p>
                      <a:r>
                        <a:rPr lang="el-GR" dirty="0"/>
                        <a:t>13/11 έως 26/11/2023</a:t>
                      </a:r>
                    </a:p>
                  </a:txBody>
                  <a:tcPr/>
                </a:tc>
                <a:tc>
                  <a:txBody>
                    <a:bodyPr/>
                    <a:lstStyle/>
                    <a:p>
                      <a:endParaRPr lang="el-GR" dirty="0"/>
                    </a:p>
                  </a:txBody>
                  <a:tcPr/>
                </a:tc>
                <a:tc>
                  <a:txBody>
                    <a:bodyPr/>
                    <a:lstStyle/>
                    <a:p>
                      <a:endParaRPr lang="el-GR" dirty="0"/>
                    </a:p>
                  </a:txBody>
                  <a:tcPr/>
                </a:tc>
                <a:extLst>
                  <a:ext uri="{0D108BD9-81ED-4DB2-BD59-A6C34878D82A}">
                    <a16:rowId xmlns:a16="http://schemas.microsoft.com/office/drawing/2014/main" val="2448956752"/>
                  </a:ext>
                </a:extLst>
              </a:tr>
            </a:tbl>
          </a:graphicData>
        </a:graphic>
      </p:graphicFrame>
    </p:spTree>
    <p:extLst>
      <p:ext uri="{BB962C8B-B14F-4D97-AF65-F5344CB8AC3E}">
        <p14:creationId xmlns:p14="http://schemas.microsoft.com/office/powerpoint/2010/main" val="28180520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47" name="Rectangle 1040">
            <a:extLst>
              <a:ext uri="{FF2B5EF4-FFF2-40B4-BE49-F238E27FC236}">
                <a16:creationId xmlns:a16="http://schemas.microsoft.com/office/drawing/2014/main" id="{7B831B6F-405A-4B47-B9BB-5CA88F2858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65B84438-D468-DCA7-6931-05C1B4F4232E}"/>
              </a:ext>
            </a:extLst>
          </p:cNvPr>
          <p:cNvSpPr>
            <a:spLocks noGrp="1"/>
          </p:cNvSpPr>
          <p:nvPr>
            <p:ph type="title"/>
          </p:nvPr>
        </p:nvSpPr>
        <p:spPr>
          <a:xfrm>
            <a:off x="6739128" y="638089"/>
            <a:ext cx="4818888" cy="1476801"/>
          </a:xfrm>
        </p:spPr>
        <p:txBody>
          <a:bodyPr anchor="b">
            <a:normAutofit/>
          </a:bodyPr>
          <a:lstStyle/>
          <a:p>
            <a:r>
              <a:rPr lang="el-GR" sz="3000"/>
              <a:t>Α’ Κύκλος Προετοιμασίας – 1</a:t>
            </a:r>
            <a:r>
              <a:rPr lang="el-GR" sz="3000" baseline="30000"/>
              <a:t>ος</a:t>
            </a:r>
            <a:r>
              <a:rPr lang="el-GR" sz="3000"/>
              <a:t> Μεσόκυκλος</a:t>
            </a:r>
            <a:br>
              <a:rPr lang="en-US" sz="3000"/>
            </a:br>
            <a:r>
              <a:rPr lang="el-GR" sz="3000"/>
              <a:t>(</a:t>
            </a:r>
            <a:r>
              <a:rPr lang="en-US" sz="3000"/>
              <a:t>6 </a:t>
            </a:r>
            <a:r>
              <a:rPr lang="el-GR" sz="3000"/>
              <a:t>εβδομάδες)</a:t>
            </a:r>
            <a:endParaRPr lang="el-GR" sz="3000" dirty="0"/>
          </a:p>
        </p:txBody>
      </p:sp>
      <p:pic>
        <p:nvPicPr>
          <p:cNvPr id="1026" name="Picture 2" descr="Καραΐσκος: «Είμαι συναισθηματικά δεμένος με το Μαραθώνιο της Αθήνας» -  SPORTSFEED">
            <a:extLst>
              <a:ext uri="{FF2B5EF4-FFF2-40B4-BE49-F238E27FC236}">
                <a16:creationId xmlns:a16="http://schemas.microsoft.com/office/drawing/2014/main" id="{3C00ECE6-BC91-E7B0-0731-010C9C4B8C8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5887" r="19889"/>
          <a:stretch/>
        </p:blipFill>
        <p:spPr bwMode="auto">
          <a:xfrm>
            <a:off x="630936" y="707754"/>
            <a:ext cx="5458968" cy="5442492"/>
          </a:xfrm>
          <a:prstGeom prst="rect">
            <a:avLst/>
          </a:prstGeom>
          <a:noFill/>
          <a:extLst>
            <a:ext uri="{909E8E84-426E-40DD-AFC4-6F175D3DCCD1}">
              <a14:hiddenFill xmlns:a14="http://schemas.microsoft.com/office/drawing/2010/main">
                <a:solidFill>
                  <a:srgbClr val="FFFFFF"/>
                </a:solidFill>
              </a14:hiddenFill>
            </a:ext>
          </a:extLst>
        </p:spPr>
      </p:pic>
      <p:sp>
        <p:nvSpPr>
          <p:cNvPr id="1048" name="sketch line">
            <a:extLst>
              <a:ext uri="{FF2B5EF4-FFF2-40B4-BE49-F238E27FC236}">
                <a16:creationId xmlns:a16="http://schemas.microsoft.com/office/drawing/2014/main" id="{953EE71A-6488-4203-A7C4-77102FD0DC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39128" y="2372868"/>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Θέση περιεχομένου 2">
            <a:extLst>
              <a:ext uri="{FF2B5EF4-FFF2-40B4-BE49-F238E27FC236}">
                <a16:creationId xmlns:a16="http://schemas.microsoft.com/office/drawing/2014/main" id="{C342FD73-8233-47C8-1FE5-ED42889DCF19}"/>
              </a:ext>
            </a:extLst>
          </p:cNvPr>
          <p:cNvSpPr>
            <a:spLocks noGrp="1"/>
          </p:cNvSpPr>
          <p:nvPr>
            <p:ph idx="1"/>
          </p:nvPr>
        </p:nvSpPr>
        <p:spPr>
          <a:xfrm>
            <a:off x="6739128" y="2664886"/>
            <a:ext cx="4818888" cy="3550789"/>
          </a:xfrm>
        </p:spPr>
        <p:txBody>
          <a:bodyPr anchor="t">
            <a:normAutofit/>
          </a:bodyPr>
          <a:lstStyle/>
          <a:p>
            <a:r>
              <a:rPr lang="el-GR" sz="2200"/>
              <a:t>6-7 προπονήσεις/ εβδομάδα</a:t>
            </a:r>
          </a:p>
          <a:p>
            <a:r>
              <a:rPr lang="el-GR" sz="2200"/>
              <a:t>2 φορές ενδυνάμωση</a:t>
            </a:r>
          </a:p>
          <a:p>
            <a:r>
              <a:rPr lang="el-GR" sz="2200"/>
              <a:t>2 φορές κομμάτια </a:t>
            </a:r>
            <a:endParaRPr lang="en-US" sz="2200"/>
          </a:p>
          <a:p>
            <a:pPr marL="971550" lvl="1" indent="-514350">
              <a:buFont typeface="+mj-lt"/>
              <a:buAutoNum type="arabicPeriod"/>
            </a:pPr>
            <a:r>
              <a:rPr lang="en-US" sz="2200"/>
              <a:t>“</a:t>
            </a:r>
            <a:r>
              <a:rPr lang="el-GR" sz="2200"/>
              <a:t>μικρά</a:t>
            </a:r>
            <a:r>
              <a:rPr lang="en-US" sz="2200"/>
              <a:t>”</a:t>
            </a:r>
            <a:r>
              <a:rPr lang="el-GR" sz="2200"/>
              <a:t> κομμάτια</a:t>
            </a:r>
            <a:r>
              <a:rPr lang="en-US" sz="2200"/>
              <a:t> (150m – 400m)</a:t>
            </a:r>
            <a:r>
              <a:rPr lang="el-GR" sz="2200"/>
              <a:t> [~ 2,5 </a:t>
            </a:r>
            <a:r>
              <a:rPr lang="en-US" sz="2200"/>
              <a:t>km]</a:t>
            </a:r>
          </a:p>
          <a:p>
            <a:pPr marL="971550" lvl="1" indent="-514350">
              <a:buFont typeface="+mj-lt"/>
              <a:buAutoNum type="arabicPeriod"/>
            </a:pPr>
            <a:r>
              <a:rPr lang="en-US" sz="2200"/>
              <a:t>“</a:t>
            </a:r>
            <a:r>
              <a:rPr lang="el-GR" sz="2200"/>
              <a:t>μεγάλα</a:t>
            </a:r>
            <a:r>
              <a:rPr lang="en-US" sz="2200"/>
              <a:t>”</a:t>
            </a:r>
            <a:r>
              <a:rPr lang="el-GR" sz="2200"/>
              <a:t> κομμάτια</a:t>
            </a:r>
            <a:r>
              <a:rPr lang="en-US" sz="2200"/>
              <a:t> (800m – 10000m) [6-10 km</a:t>
            </a:r>
            <a:r>
              <a:rPr lang="el-GR" sz="2200"/>
              <a:t>]</a:t>
            </a:r>
          </a:p>
          <a:p>
            <a:r>
              <a:rPr lang="el-GR" sz="2200"/>
              <a:t>2 φορές συνεχόμενο (10-14</a:t>
            </a:r>
            <a:r>
              <a:rPr lang="en-US" sz="2200"/>
              <a:t> km)</a:t>
            </a:r>
            <a:endParaRPr lang="el-GR" sz="2200"/>
          </a:p>
          <a:p>
            <a:r>
              <a:rPr lang="el-GR" sz="2200"/>
              <a:t>1 </a:t>
            </a:r>
            <a:r>
              <a:rPr lang="en-US" sz="2200"/>
              <a:t>Long Run (16-32 km)</a:t>
            </a:r>
            <a:endParaRPr lang="el-GR" sz="2200"/>
          </a:p>
        </p:txBody>
      </p:sp>
    </p:spTree>
    <p:extLst>
      <p:ext uri="{BB962C8B-B14F-4D97-AF65-F5344CB8AC3E}">
        <p14:creationId xmlns:p14="http://schemas.microsoft.com/office/powerpoint/2010/main" val="22055974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27F29382-A213-E81C-49E8-D586D8809C85}"/>
            </a:ext>
          </a:extLst>
        </p:cNvPr>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743AA782-23D1-4521-8CAD-47662984A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93082DC8-5EDF-82D0-0F8B-51514495E486}"/>
              </a:ext>
            </a:extLst>
          </p:cNvPr>
          <p:cNvSpPr>
            <a:spLocks noGrp="1"/>
          </p:cNvSpPr>
          <p:nvPr>
            <p:ph type="title"/>
          </p:nvPr>
        </p:nvSpPr>
        <p:spPr>
          <a:xfrm>
            <a:off x="630936" y="640080"/>
            <a:ext cx="4818888" cy="1481328"/>
          </a:xfrm>
        </p:spPr>
        <p:txBody>
          <a:bodyPr anchor="b">
            <a:normAutofit/>
          </a:bodyPr>
          <a:lstStyle/>
          <a:p>
            <a:r>
              <a:rPr lang="el-GR" sz="3000"/>
              <a:t>Α’ Κύκλος Προετοιμασίας – </a:t>
            </a:r>
            <a:r>
              <a:rPr lang="en-US" sz="3000"/>
              <a:t>2</a:t>
            </a:r>
            <a:r>
              <a:rPr lang="el-GR" sz="3000" baseline="30000"/>
              <a:t>ος</a:t>
            </a:r>
            <a:r>
              <a:rPr lang="el-GR" sz="3000"/>
              <a:t> Μεσόκυκλος </a:t>
            </a:r>
            <a:br>
              <a:rPr lang="el-GR" sz="3000"/>
            </a:br>
            <a:r>
              <a:rPr lang="el-GR" sz="3000"/>
              <a:t>(4 εβδομάδες) </a:t>
            </a:r>
          </a:p>
        </p:txBody>
      </p:sp>
      <p:sp>
        <p:nvSpPr>
          <p:cNvPr id="12" name="sketch line">
            <a:extLst>
              <a:ext uri="{FF2B5EF4-FFF2-40B4-BE49-F238E27FC236}">
                <a16:creationId xmlns:a16="http://schemas.microsoft.com/office/drawing/2014/main" id="{650D18FE-0824-4A46-B22C-A86B52E578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2372868"/>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Θέση περιεχομένου 2">
            <a:extLst>
              <a:ext uri="{FF2B5EF4-FFF2-40B4-BE49-F238E27FC236}">
                <a16:creationId xmlns:a16="http://schemas.microsoft.com/office/drawing/2014/main" id="{A8B0C39A-CD52-C802-198E-20493A46FFA1}"/>
              </a:ext>
            </a:extLst>
          </p:cNvPr>
          <p:cNvSpPr>
            <a:spLocks noGrp="1"/>
          </p:cNvSpPr>
          <p:nvPr>
            <p:ph idx="1"/>
          </p:nvPr>
        </p:nvSpPr>
        <p:spPr>
          <a:xfrm>
            <a:off x="630936" y="2660904"/>
            <a:ext cx="4818888" cy="3547872"/>
          </a:xfrm>
        </p:spPr>
        <p:txBody>
          <a:bodyPr anchor="t">
            <a:normAutofit/>
          </a:bodyPr>
          <a:lstStyle/>
          <a:p>
            <a:r>
              <a:rPr lang="el-GR" sz="2000"/>
              <a:t>9-10 προπονήσεις/ εβδομάδα (2-3 διπλές προπονήσεις)</a:t>
            </a:r>
          </a:p>
          <a:p>
            <a:r>
              <a:rPr lang="el-GR" sz="2000"/>
              <a:t>2 φορές ενδυνάμωση</a:t>
            </a:r>
          </a:p>
          <a:p>
            <a:r>
              <a:rPr lang="el-GR" sz="2000"/>
              <a:t>2 φορές κομμάτια </a:t>
            </a:r>
            <a:endParaRPr lang="en-US" sz="2000"/>
          </a:p>
          <a:p>
            <a:pPr marL="971550" lvl="1" indent="-514350">
              <a:buFont typeface="+mj-lt"/>
              <a:buAutoNum type="arabicPeriod"/>
            </a:pPr>
            <a:r>
              <a:rPr lang="en-US" sz="2000"/>
              <a:t>“</a:t>
            </a:r>
            <a:r>
              <a:rPr lang="el-GR" sz="2000"/>
              <a:t>μικρά</a:t>
            </a:r>
            <a:r>
              <a:rPr lang="en-US" sz="2000"/>
              <a:t>”</a:t>
            </a:r>
            <a:r>
              <a:rPr lang="el-GR" sz="2000"/>
              <a:t> κομμάτια</a:t>
            </a:r>
            <a:r>
              <a:rPr lang="en-US" sz="2000"/>
              <a:t> (</a:t>
            </a:r>
            <a:r>
              <a:rPr lang="el-GR" sz="2000"/>
              <a:t>2</a:t>
            </a:r>
            <a:r>
              <a:rPr lang="en-US" sz="2000"/>
              <a:t>50m – </a:t>
            </a:r>
            <a:r>
              <a:rPr lang="el-GR" sz="2000"/>
              <a:t>5</a:t>
            </a:r>
            <a:r>
              <a:rPr lang="en-US" sz="2000"/>
              <a:t>00m) [4,5-6 km/ </a:t>
            </a:r>
            <a:r>
              <a:rPr lang="el-GR" sz="2000"/>
              <a:t>προπόνηση</a:t>
            </a:r>
            <a:r>
              <a:rPr lang="en-US" sz="2000"/>
              <a:t>]</a:t>
            </a:r>
          </a:p>
          <a:p>
            <a:pPr marL="971550" lvl="1" indent="-514350">
              <a:buFont typeface="+mj-lt"/>
              <a:buAutoNum type="arabicPeriod"/>
            </a:pPr>
            <a:r>
              <a:rPr lang="en-US" sz="2000"/>
              <a:t>“</a:t>
            </a:r>
            <a:r>
              <a:rPr lang="el-GR" sz="2000"/>
              <a:t>μεγάλα</a:t>
            </a:r>
            <a:r>
              <a:rPr lang="en-US" sz="2000"/>
              <a:t>”</a:t>
            </a:r>
            <a:r>
              <a:rPr lang="el-GR" sz="2000"/>
              <a:t> κομμάτια</a:t>
            </a:r>
            <a:r>
              <a:rPr lang="en-US" sz="2000"/>
              <a:t> (</a:t>
            </a:r>
            <a:r>
              <a:rPr lang="el-GR" sz="2000"/>
              <a:t>10</a:t>
            </a:r>
            <a:r>
              <a:rPr lang="en-US" sz="2000"/>
              <a:t>00m – 1</a:t>
            </a:r>
            <a:r>
              <a:rPr lang="el-GR" sz="2000"/>
              <a:t>5</a:t>
            </a:r>
            <a:r>
              <a:rPr lang="en-US" sz="2000"/>
              <a:t>000m)</a:t>
            </a:r>
            <a:r>
              <a:rPr lang="el-GR" sz="2000"/>
              <a:t> [8-15</a:t>
            </a:r>
            <a:r>
              <a:rPr lang="en-US" sz="2000"/>
              <a:t> km</a:t>
            </a:r>
            <a:r>
              <a:rPr lang="el-GR" sz="2000"/>
              <a:t>/ προπόνηση</a:t>
            </a:r>
            <a:r>
              <a:rPr lang="en-US" sz="2000"/>
              <a:t>]</a:t>
            </a:r>
            <a:endParaRPr lang="el-GR" sz="2000"/>
          </a:p>
          <a:p>
            <a:r>
              <a:rPr lang="el-GR" sz="2000"/>
              <a:t>5 φορές συνεχόμενο (8-18</a:t>
            </a:r>
            <a:r>
              <a:rPr lang="en-US" sz="2000"/>
              <a:t> km)</a:t>
            </a:r>
            <a:endParaRPr lang="el-GR" sz="2000"/>
          </a:p>
          <a:p>
            <a:r>
              <a:rPr lang="el-GR" sz="2000"/>
              <a:t>1 </a:t>
            </a:r>
            <a:r>
              <a:rPr lang="en-US" sz="2000"/>
              <a:t>Long Run (</a:t>
            </a:r>
            <a:r>
              <a:rPr lang="el-GR" sz="2000"/>
              <a:t>23</a:t>
            </a:r>
            <a:r>
              <a:rPr lang="en-US" sz="2000"/>
              <a:t>-</a:t>
            </a:r>
            <a:r>
              <a:rPr lang="el-GR" sz="2000"/>
              <a:t>26</a:t>
            </a:r>
            <a:r>
              <a:rPr lang="en-US" sz="2000"/>
              <a:t> km)</a:t>
            </a:r>
            <a:endParaRPr lang="el-GR" sz="2000"/>
          </a:p>
        </p:txBody>
      </p:sp>
      <p:pic>
        <p:nvPicPr>
          <p:cNvPr id="5" name="Εικόνα 4" descr="Εικόνα που περιέχει άτομο, ρουχισμός, κείμενο, παπούτσια&#10;&#10;Περιγραφή που δημιουργήθηκε αυτόματα">
            <a:extLst>
              <a:ext uri="{FF2B5EF4-FFF2-40B4-BE49-F238E27FC236}">
                <a16:creationId xmlns:a16="http://schemas.microsoft.com/office/drawing/2014/main" id="{D7ABD048-2755-64C6-092F-0BDC8F380BF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36842" y="640080"/>
            <a:ext cx="4183380" cy="5577840"/>
          </a:xfrm>
          <a:prstGeom prst="rect">
            <a:avLst/>
          </a:prstGeom>
        </p:spPr>
      </p:pic>
    </p:spTree>
    <p:extLst>
      <p:ext uri="{BB962C8B-B14F-4D97-AF65-F5344CB8AC3E}">
        <p14:creationId xmlns:p14="http://schemas.microsoft.com/office/powerpoint/2010/main" val="41984138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57" name="Rectangle 2056">
            <a:extLst>
              <a:ext uri="{FF2B5EF4-FFF2-40B4-BE49-F238E27FC236}">
                <a16:creationId xmlns:a16="http://schemas.microsoft.com/office/drawing/2014/main" id="{F13C74B1-5B17-4795-BED0-7140497B44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Τίτλος 1">
            <a:extLst>
              <a:ext uri="{FF2B5EF4-FFF2-40B4-BE49-F238E27FC236}">
                <a16:creationId xmlns:a16="http://schemas.microsoft.com/office/drawing/2014/main" id="{DD658922-4F9B-228B-4960-F14C355435CC}"/>
              </a:ext>
            </a:extLst>
          </p:cNvPr>
          <p:cNvSpPr>
            <a:spLocks noGrp="1"/>
          </p:cNvSpPr>
          <p:nvPr>
            <p:ph type="title"/>
          </p:nvPr>
        </p:nvSpPr>
        <p:spPr>
          <a:xfrm>
            <a:off x="640080" y="325369"/>
            <a:ext cx="4368602" cy="1956841"/>
          </a:xfrm>
        </p:spPr>
        <p:txBody>
          <a:bodyPr anchor="b">
            <a:normAutofit/>
          </a:bodyPr>
          <a:lstStyle/>
          <a:p>
            <a:r>
              <a:rPr lang="el-GR" sz="3000"/>
              <a:t>Β’ Κύκλος Προετοιμασίας – 1</a:t>
            </a:r>
            <a:r>
              <a:rPr lang="el-GR" sz="3000" baseline="30000"/>
              <a:t>ος</a:t>
            </a:r>
            <a:r>
              <a:rPr lang="el-GR" sz="3000"/>
              <a:t> Μεσόκυκλος </a:t>
            </a:r>
            <a:br>
              <a:rPr lang="el-GR" sz="3000"/>
            </a:br>
            <a:r>
              <a:rPr lang="el-GR" sz="3000"/>
              <a:t>(4 εβδομάδες) </a:t>
            </a:r>
          </a:p>
        </p:txBody>
      </p:sp>
      <p:sp>
        <p:nvSpPr>
          <p:cNvPr id="2059" name="sketchy line">
            <a:extLst>
              <a:ext uri="{FF2B5EF4-FFF2-40B4-BE49-F238E27FC236}">
                <a16:creationId xmlns:a16="http://schemas.microsoft.com/office/drawing/2014/main" id="{D4974D33-8DC5-464E-8C6D-BE58F0669C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80" y="2586994"/>
            <a:ext cx="3474720" cy="18288"/>
          </a:xfrm>
          <a:custGeom>
            <a:avLst/>
            <a:gdLst>
              <a:gd name="connsiteX0" fmla="*/ 0 w 3474720"/>
              <a:gd name="connsiteY0" fmla="*/ 0 h 18288"/>
              <a:gd name="connsiteX1" fmla="*/ 694944 w 3474720"/>
              <a:gd name="connsiteY1" fmla="*/ 0 h 18288"/>
              <a:gd name="connsiteX2" fmla="*/ 1355141 w 3474720"/>
              <a:gd name="connsiteY2" fmla="*/ 0 h 18288"/>
              <a:gd name="connsiteX3" fmla="*/ 2015338 w 3474720"/>
              <a:gd name="connsiteY3" fmla="*/ 0 h 18288"/>
              <a:gd name="connsiteX4" fmla="*/ 2779776 w 3474720"/>
              <a:gd name="connsiteY4" fmla="*/ 0 h 18288"/>
              <a:gd name="connsiteX5" fmla="*/ 3474720 w 3474720"/>
              <a:gd name="connsiteY5" fmla="*/ 0 h 18288"/>
              <a:gd name="connsiteX6" fmla="*/ 3474720 w 3474720"/>
              <a:gd name="connsiteY6" fmla="*/ 18288 h 18288"/>
              <a:gd name="connsiteX7" fmla="*/ 2779776 w 3474720"/>
              <a:gd name="connsiteY7" fmla="*/ 18288 h 18288"/>
              <a:gd name="connsiteX8" fmla="*/ 2189074 w 3474720"/>
              <a:gd name="connsiteY8" fmla="*/ 18288 h 18288"/>
              <a:gd name="connsiteX9" fmla="*/ 1528877 w 3474720"/>
              <a:gd name="connsiteY9" fmla="*/ 18288 h 18288"/>
              <a:gd name="connsiteX10" fmla="*/ 868680 w 3474720"/>
              <a:gd name="connsiteY10" fmla="*/ 18288 h 18288"/>
              <a:gd name="connsiteX11" fmla="*/ 0 w 3474720"/>
              <a:gd name="connsiteY11" fmla="*/ 18288 h 18288"/>
              <a:gd name="connsiteX12" fmla="*/ 0 w 347472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74720" h="18288" fill="none" extrusionOk="0">
                <a:moveTo>
                  <a:pt x="0" y="0"/>
                </a:moveTo>
                <a:cubicBezTo>
                  <a:pt x="224454" y="-14544"/>
                  <a:pt x="495407" y="26540"/>
                  <a:pt x="694944" y="0"/>
                </a:cubicBezTo>
                <a:cubicBezTo>
                  <a:pt x="894481" y="-26540"/>
                  <a:pt x="1130063" y="24713"/>
                  <a:pt x="1355141" y="0"/>
                </a:cubicBezTo>
                <a:cubicBezTo>
                  <a:pt x="1580219" y="-24713"/>
                  <a:pt x="1820099" y="26695"/>
                  <a:pt x="2015338" y="0"/>
                </a:cubicBezTo>
                <a:cubicBezTo>
                  <a:pt x="2210577" y="-26695"/>
                  <a:pt x="2402045" y="165"/>
                  <a:pt x="2779776" y="0"/>
                </a:cubicBezTo>
                <a:cubicBezTo>
                  <a:pt x="3157507" y="-165"/>
                  <a:pt x="3286859" y="-15571"/>
                  <a:pt x="3474720" y="0"/>
                </a:cubicBezTo>
                <a:cubicBezTo>
                  <a:pt x="3474286" y="7551"/>
                  <a:pt x="3474253" y="9822"/>
                  <a:pt x="3474720" y="18288"/>
                </a:cubicBezTo>
                <a:cubicBezTo>
                  <a:pt x="3233904" y="29845"/>
                  <a:pt x="2945134" y="-5256"/>
                  <a:pt x="2779776" y="18288"/>
                </a:cubicBezTo>
                <a:cubicBezTo>
                  <a:pt x="2614418" y="41832"/>
                  <a:pt x="2339768" y="22709"/>
                  <a:pt x="2189074" y="18288"/>
                </a:cubicBezTo>
                <a:cubicBezTo>
                  <a:pt x="2038380" y="13867"/>
                  <a:pt x="1817434" y="-4947"/>
                  <a:pt x="1528877" y="18288"/>
                </a:cubicBezTo>
                <a:cubicBezTo>
                  <a:pt x="1240320" y="41523"/>
                  <a:pt x="1042447" y="37198"/>
                  <a:pt x="868680" y="18288"/>
                </a:cubicBezTo>
                <a:cubicBezTo>
                  <a:pt x="694913" y="-622"/>
                  <a:pt x="233232" y="44909"/>
                  <a:pt x="0" y="18288"/>
                </a:cubicBezTo>
                <a:cubicBezTo>
                  <a:pt x="60" y="11696"/>
                  <a:pt x="66" y="3758"/>
                  <a:pt x="0" y="0"/>
                </a:cubicBezTo>
                <a:close/>
              </a:path>
              <a:path w="3474720" h="18288" stroke="0" extrusionOk="0">
                <a:moveTo>
                  <a:pt x="0" y="0"/>
                </a:moveTo>
                <a:cubicBezTo>
                  <a:pt x="202328" y="-14716"/>
                  <a:pt x="332722" y="-11499"/>
                  <a:pt x="625450" y="0"/>
                </a:cubicBezTo>
                <a:cubicBezTo>
                  <a:pt x="918178" y="11499"/>
                  <a:pt x="1096688" y="5123"/>
                  <a:pt x="1389888" y="0"/>
                </a:cubicBezTo>
                <a:cubicBezTo>
                  <a:pt x="1683088" y="-5123"/>
                  <a:pt x="1835981" y="-14038"/>
                  <a:pt x="1980590" y="0"/>
                </a:cubicBezTo>
                <a:cubicBezTo>
                  <a:pt x="2125199" y="14038"/>
                  <a:pt x="2396099" y="-7203"/>
                  <a:pt x="2571293" y="0"/>
                </a:cubicBezTo>
                <a:cubicBezTo>
                  <a:pt x="2746487" y="7203"/>
                  <a:pt x="3041609" y="-12036"/>
                  <a:pt x="3474720" y="0"/>
                </a:cubicBezTo>
                <a:cubicBezTo>
                  <a:pt x="3474638" y="4406"/>
                  <a:pt x="3474631" y="9982"/>
                  <a:pt x="3474720" y="18288"/>
                </a:cubicBezTo>
                <a:cubicBezTo>
                  <a:pt x="3324873" y="21876"/>
                  <a:pt x="3136771" y="12587"/>
                  <a:pt x="2814523" y="18288"/>
                </a:cubicBezTo>
                <a:cubicBezTo>
                  <a:pt x="2492275" y="23989"/>
                  <a:pt x="2294402" y="47111"/>
                  <a:pt x="2154326" y="18288"/>
                </a:cubicBezTo>
                <a:cubicBezTo>
                  <a:pt x="2014250" y="-10535"/>
                  <a:pt x="1820317" y="33903"/>
                  <a:pt x="1494130" y="18288"/>
                </a:cubicBezTo>
                <a:cubicBezTo>
                  <a:pt x="1167943" y="2673"/>
                  <a:pt x="948432" y="14868"/>
                  <a:pt x="729691" y="18288"/>
                </a:cubicBezTo>
                <a:cubicBezTo>
                  <a:pt x="510950" y="21708"/>
                  <a:pt x="264032" y="24354"/>
                  <a:pt x="0" y="18288"/>
                </a:cubicBezTo>
                <a:cubicBezTo>
                  <a:pt x="189" y="14288"/>
                  <a:pt x="-703" y="3747"/>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Θέση περιεχομένου 2">
            <a:extLst>
              <a:ext uri="{FF2B5EF4-FFF2-40B4-BE49-F238E27FC236}">
                <a16:creationId xmlns:a16="http://schemas.microsoft.com/office/drawing/2014/main" id="{1384B1D9-339D-2C4F-3209-FA227F13C616}"/>
              </a:ext>
            </a:extLst>
          </p:cNvPr>
          <p:cNvSpPr>
            <a:spLocks noGrp="1"/>
          </p:cNvSpPr>
          <p:nvPr>
            <p:ph idx="1"/>
          </p:nvPr>
        </p:nvSpPr>
        <p:spPr>
          <a:xfrm>
            <a:off x="640080" y="2872899"/>
            <a:ext cx="4243589" cy="3320668"/>
          </a:xfrm>
        </p:spPr>
        <p:txBody>
          <a:bodyPr>
            <a:normAutofit/>
          </a:bodyPr>
          <a:lstStyle/>
          <a:p>
            <a:r>
              <a:rPr lang="el-GR" sz="1700"/>
              <a:t>9-13 προπονήσεις/ εβδομάδα (2-6 διπλές προπονήσεις)</a:t>
            </a:r>
          </a:p>
          <a:p>
            <a:r>
              <a:rPr lang="el-GR" sz="1700"/>
              <a:t>2-3 φορές ενδυνάμωση</a:t>
            </a:r>
          </a:p>
          <a:p>
            <a:r>
              <a:rPr lang="el-GR" sz="1700"/>
              <a:t>2 φορές κομμάτια </a:t>
            </a:r>
            <a:endParaRPr lang="en-US" sz="1700"/>
          </a:p>
          <a:p>
            <a:pPr marL="971550" lvl="1" indent="-514350">
              <a:buFont typeface="+mj-lt"/>
              <a:buAutoNum type="arabicPeriod"/>
            </a:pPr>
            <a:r>
              <a:rPr lang="en-US" sz="1700"/>
              <a:t>“</a:t>
            </a:r>
            <a:r>
              <a:rPr lang="el-GR" sz="1700"/>
              <a:t>μικρά</a:t>
            </a:r>
            <a:r>
              <a:rPr lang="en-US" sz="1700"/>
              <a:t>”</a:t>
            </a:r>
            <a:r>
              <a:rPr lang="el-GR" sz="1700"/>
              <a:t> κομμάτια</a:t>
            </a:r>
            <a:r>
              <a:rPr lang="en-US" sz="1700"/>
              <a:t> (</a:t>
            </a:r>
            <a:r>
              <a:rPr lang="el-GR" sz="1700"/>
              <a:t>30</a:t>
            </a:r>
            <a:r>
              <a:rPr lang="en-US" sz="1700"/>
              <a:t>0m – </a:t>
            </a:r>
            <a:r>
              <a:rPr lang="el-GR" sz="1700"/>
              <a:t>5</a:t>
            </a:r>
            <a:r>
              <a:rPr lang="en-US" sz="1700"/>
              <a:t>00m) [</a:t>
            </a:r>
            <a:r>
              <a:rPr lang="el-GR" sz="1700"/>
              <a:t>6</a:t>
            </a:r>
            <a:r>
              <a:rPr lang="en-US" sz="1700"/>
              <a:t>-</a:t>
            </a:r>
            <a:r>
              <a:rPr lang="el-GR" sz="1700"/>
              <a:t>8</a:t>
            </a:r>
            <a:r>
              <a:rPr lang="en-US" sz="1700"/>
              <a:t> km/ </a:t>
            </a:r>
            <a:r>
              <a:rPr lang="el-GR" sz="1700"/>
              <a:t>προπόνηση</a:t>
            </a:r>
            <a:r>
              <a:rPr lang="en-US" sz="1700"/>
              <a:t>]</a:t>
            </a:r>
          </a:p>
          <a:p>
            <a:pPr marL="971550" lvl="1" indent="-514350">
              <a:buFont typeface="+mj-lt"/>
              <a:buAutoNum type="arabicPeriod"/>
            </a:pPr>
            <a:r>
              <a:rPr lang="en-US" sz="1700"/>
              <a:t>“</a:t>
            </a:r>
            <a:r>
              <a:rPr lang="el-GR" sz="1700"/>
              <a:t>μεγάλα</a:t>
            </a:r>
            <a:r>
              <a:rPr lang="en-US" sz="1700"/>
              <a:t>”</a:t>
            </a:r>
            <a:r>
              <a:rPr lang="el-GR" sz="1700"/>
              <a:t> κομμάτια</a:t>
            </a:r>
            <a:r>
              <a:rPr lang="en-US" sz="1700"/>
              <a:t> (</a:t>
            </a:r>
            <a:r>
              <a:rPr lang="el-GR" sz="1700"/>
              <a:t>10</a:t>
            </a:r>
            <a:r>
              <a:rPr lang="en-US" sz="1700"/>
              <a:t>00m – </a:t>
            </a:r>
            <a:r>
              <a:rPr lang="el-GR" sz="1700"/>
              <a:t>5</a:t>
            </a:r>
            <a:r>
              <a:rPr lang="en-US" sz="1700"/>
              <a:t>000m)</a:t>
            </a:r>
            <a:r>
              <a:rPr lang="el-GR" sz="1700"/>
              <a:t> [10-12</a:t>
            </a:r>
            <a:r>
              <a:rPr lang="en-US" sz="1700"/>
              <a:t> km</a:t>
            </a:r>
            <a:r>
              <a:rPr lang="el-GR" sz="1700"/>
              <a:t>/ προπόνηση</a:t>
            </a:r>
            <a:r>
              <a:rPr lang="en-US" sz="1700"/>
              <a:t>]</a:t>
            </a:r>
            <a:endParaRPr lang="el-GR" sz="1700"/>
          </a:p>
          <a:p>
            <a:r>
              <a:rPr lang="el-GR" sz="1700"/>
              <a:t>4-8 φορές συνεχόμενο (8-18</a:t>
            </a:r>
            <a:r>
              <a:rPr lang="en-US" sz="1700"/>
              <a:t> km)</a:t>
            </a:r>
            <a:endParaRPr lang="el-GR" sz="1700"/>
          </a:p>
          <a:p>
            <a:r>
              <a:rPr lang="el-GR" sz="1700"/>
              <a:t>1 </a:t>
            </a:r>
            <a:r>
              <a:rPr lang="en-US" sz="1700"/>
              <a:t>Long Run (</a:t>
            </a:r>
            <a:r>
              <a:rPr lang="el-GR" sz="1700"/>
              <a:t>25-30 </a:t>
            </a:r>
            <a:r>
              <a:rPr lang="en-US" sz="1700"/>
              <a:t>km)</a:t>
            </a:r>
            <a:endParaRPr lang="el-GR" sz="1700"/>
          </a:p>
        </p:txBody>
      </p:sp>
      <p:pic>
        <p:nvPicPr>
          <p:cNvPr id="2052" name="Picture 4" descr="Παναγιώτης Καραΐσκος: Ο Μαραθώνιος από την εξάρτηση των ναρκωτικών στη  θέληση για ζωή - Newsbomb - Ειδησεις - News">
            <a:extLst>
              <a:ext uri="{FF2B5EF4-FFF2-40B4-BE49-F238E27FC236}">
                <a16:creationId xmlns:a16="http://schemas.microsoft.com/office/drawing/2014/main" id="{0D8642EB-9CDF-94A4-09C4-3CFDE045B92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8548" r="14499" b="-1"/>
          <a:stretch/>
        </p:blipFill>
        <p:spPr bwMode="auto">
          <a:xfrm>
            <a:off x="5311702" y="10"/>
            <a:ext cx="6878775" cy="6857990"/>
          </a:xfrm>
          <a:custGeom>
            <a:avLst/>
            <a:gdLst/>
            <a:ahLst/>
            <a:cxnLst/>
            <a:rect l="l" t="t" r="r" b="b"/>
            <a:pathLst>
              <a:path w="6878775" h="6858000">
                <a:moveTo>
                  <a:pt x="1102973" y="0"/>
                </a:moveTo>
                <a:lnTo>
                  <a:pt x="1160688" y="0"/>
                </a:lnTo>
                <a:lnTo>
                  <a:pt x="983189" y="331786"/>
                </a:lnTo>
                <a:cubicBezTo>
                  <a:pt x="914866" y="469145"/>
                  <a:pt x="850355" y="608712"/>
                  <a:pt x="789261" y="750263"/>
                </a:cubicBezTo>
                <a:cubicBezTo>
                  <a:pt x="774307" y="784928"/>
                  <a:pt x="759992" y="819849"/>
                  <a:pt x="745295" y="854514"/>
                </a:cubicBezTo>
                <a:cubicBezTo>
                  <a:pt x="756682" y="845393"/>
                  <a:pt x="765489" y="833492"/>
                  <a:pt x="770857" y="819975"/>
                </a:cubicBezTo>
                <a:cubicBezTo>
                  <a:pt x="879943" y="589569"/>
                  <a:pt x="999605" y="365513"/>
                  <a:pt x="1131329" y="148742"/>
                </a:cubicBezTo>
                <a:lnTo>
                  <a:pt x="1227589" y="0"/>
                </a:lnTo>
                <a:lnTo>
                  <a:pt x="6878775" y="0"/>
                </a:lnTo>
                <a:lnTo>
                  <a:pt x="6878775" y="6858000"/>
                </a:lnTo>
                <a:lnTo>
                  <a:pt x="713521" y="6858000"/>
                </a:lnTo>
                <a:lnTo>
                  <a:pt x="625642" y="6670527"/>
                </a:lnTo>
                <a:cubicBezTo>
                  <a:pt x="507232" y="6398531"/>
                  <a:pt x="403083" y="6118381"/>
                  <a:pt x="312785" y="5830359"/>
                </a:cubicBezTo>
                <a:cubicBezTo>
                  <a:pt x="278149" y="5719759"/>
                  <a:pt x="248879" y="5607635"/>
                  <a:pt x="212198" y="5480401"/>
                </a:cubicBezTo>
                <a:cubicBezTo>
                  <a:pt x="212208" y="5491601"/>
                  <a:pt x="212803" y="5502788"/>
                  <a:pt x="213988" y="5513923"/>
                </a:cubicBezTo>
                <a:cubicBezTo>
                  <a:pt x="264089" y="5723695"/>
                  <a:pt x="307290" y="5935370"/>
                  <a:pt x="365826" y="6142729"/>
                </a:cubicBezTo>
                <a:cubicBezTo>
                  <a:pt x="433152" y="6380817"/>
                  <a:pt x="510068" y="6614016"/>
                  <a:pt x="597975" y="6841549"/>
                </a:cubicBezTo>
                <a:lnTo>
                  <a:pt x="604824" y="6858000"/>
                </a:lnTo>
                <a:lnTo>
                  <a:pt x="552056" y="6858000"/>
                </a:lnTo>
                <a:lnTo>
                  <a:pt x="539576" y="6828295"/>
                </a:lnTo>
                <a:cubicBezTo>
                  <a:pt x="380597" y="6414594"/>
                  <a:pt x="260223" y="5988893"/>
                  <a:pt x="171555" y="5552906"/>
                </a:cubicBezTo>
                <a:cubicBezTo>
                  <a:pt x="91163" y="5157998"/>
                  <a:pt x="43746" y="4758899"/>
                  <a:pt x="12305" y="4357388"/>
                </a:cubicBezTo>
                <a:cubicBezTo>
                  <a:pt x="-14281" y="4013908"/>
                  <a:pt x="4507" y="3672965"/>
                  <a:pt x="46684" y="3331516"/>
                </a:cubicBezTo>
                <a:cubicBezTo>
                  <a:pt x="127203" y="2664286"/>
                  <a:pt x="277819" y="2007265"/>
                  <a:pt x="496065" y="1371196"/>
                </a:cubicBezTo>
                <a:cubicBezTo>
                  <a:pt x="636273" y="966066"/>
                  <a:pt x="800445" y="573253"/>
                  <a:pt x="995723" y="196614"/>
                </a:cubicBezTo>
                <a:close/>
              </a:path>
            </a:pathLst>
          </a:cu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44856594-D2E9-7F51-56A3-23F74106C3F6}"/>
              </a:ext>
            </a:extLst>
          </p:cNvPr>
          <p:cNvSpPr txBox="1"/>
          <p:nvPr/>
        </p:nvSpPr>
        <p:spPr>
          <a:xfrm>
            <a:off x="109897" y="6009411"/>
            <a:ext cx="5627024" cy="507831"/>
          </a:xfrm>
          <a:prstGeom prst="rect">
            <a:avLst/>
          </a:prstGeom>
          <a:noFill/>
        </p:spPr>
        <p:txBody>
          <a:bodyPr wrap="square" rtlCol="0">
            <a:spAutoFit/>
          </a:bodyPr>
          <a:lstStyle/>
          <a:p>
            <a:pPr>
              <a:spcAft>
                <a:spcPts val="600"/>
              </a:spcAft>
            </a:pPr>
            <a:r>
              <a:rPr lang="el-GR" sz="2700" b="1" dirty="0">
                <a:solidFill>
                  <a:schemeClr val="accent1"/>
                </a:solidFill>
              </a:rPr>
              <a:t>27/8/2023 ΗΜΙΜΑΡΑΘΩΝΙΟΣ ΧΙΟΥ</a:t>
            </a:r>
          </a:p>
        </p:txBody>
      </p:sp>
    </p:spTree>
    <p:extLst>
      <p:ext uri="{BB962C8B-B14F-4D97-AF65-F5344CB8AC3E}">
        <p14:creationId xmlns:p14="http://schemas.microsoft.com/office/powerpoint/2010/main" val="37137030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5B284677-A04C-44D8-8B08-566FB02BCE96}"/>
            </a:ext>
          </a:extLst>
        </p:cNvPr>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2C61293E-6EBE-43EF-A52C-9BEBFD7679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Τίτλος 1">
            <a:extLst>
              <a:ext uri="{FF2B5EF4-FFF2-40B4-BE49-F238E27FC236}">
                <a16:creationId xmlns:a16="http://schemas.microsoft.com/office/drawing/2014/main" id="{2734256E-B36D-E521-4F11-B7DE946C3AAD}"/>
              </a:ext>
            </a:extLst>
          </p:cNvPr>
          <p:cNvSpPr>
            <a:spLocks noGrp="1"/>
          </p:cNvSpPr>
          <p:nvPr>
            <p:ph type="title"/>
          </p:nvPr>
        </p:nvSpPr>
        <p:spPr>
          <a:xfrm>
            <a:off x="5297762" y="329184"/>
            <a:ext cx="6251110" cy="1783080"/>
          </a:xfrm>
        </p:spPr>
        <p:txBody>
          <a:bodyPr anchor="b">
            <a:normAutofit/>
          </a:bodyPr>
          <a:lstStyle/>
          <a:p>
            <a:r>
              <a:rPr lang="el-GR" sz="3800"/>
              <a:t>Β’ Κύκλος Προετοιμασίας – 2</a:t>
            </a:r>
            <a:r>
              <a:rPr lang="el-GR" sz="3800" baseline="30000"/>
              <a:t>ος</a:t>
            </a:r>
            <a:r>
              <a:rPr lang="el-GR" sz="3800"/>
              <a:t> Μεσόκυκλος </a:t>
            </a:r>
            <a:br>
              <a:rPr lang="el-GR" sz="3800"/>
            </a:br>
            <a:r>
              <a:rPr lang="el-GR" sz="3800"/>
              <a:t>(4 εβδομάδες) </a:t>
            </a:r>
          </a:p>
        </p:txBody>
      </p:sp>
      <p:pic>
        <p:nvPicPr>
          <p:cNvPr id="3" name="Εικόνα 2">
            <a:extLst>
              <a:ext uri="{FF2B5EF4-FFF2-40B4-BE49-F238E27FC236}">
                <a16:creationId xmlns:a16="http://schemas.microsoft.com/office/drawing/2014/main" id="{CAFA56C1-3E34-4D13-7798-C0972686DC94}"/>
              </a:ext>
            </a:extLst>
          </p:cNvPr>
          <p:cNvPicPr>
            <a:picLocks noChangeAspect="1"/>
          </p:cNvPicPr>
          <p:nvPr/>
        </p:nvPicPr>
        <p:blipFill>
          <a:blip r:embed="rId2">
            <a:extLst>
              <a:ext uri="{28A0092B-C50C-407E-A947-70E740481C1C}">
                <a14:useLocalDpi xmlns:a14="http://schemas.microsoft.com/office/drawing/2010/main" val="0"/>
              </a:ext>
            </a:extLst>
          </a:blip>
          <a:srcRect l="27352" r="27352"/>
          <a:stretch/>
        </p:blipFill>
        <p:spPr>
          <a:xfrm>
            <a:off x="1" y="10"/>
            <a:ext cx="4657344" cy="6857990"/>
          </a:xfrm>
          <a:custGeom>
            <a:avLst/>
            <a:gdLst/>
            <a:ahLst/>
            <a:cxnLst/>
            <a:rect l="l" t="t" r="r" b="b"/>
            <a:pathLst>
              <a:path w="4657344" h="6858000">
                <a:moveTo>
                  <a:pt x="0" y="0"/>
                </a:moveTo>
                <a:lnTo>
                  <a:pt x="3429755" y="0"/>
                </a:lnTo>
                <a:lnTo>
                  <a:pt x="3526016" y="148742"/>
                </a:lnTo>
                <a:cubicBezTo>
                  <a:pt x="3657740" y="365513"/>
                  <a:pt x="3777402" y="589569"/>
                  <a:pt x="3886489" y="819975"/>
                </a:cubicBezTo>
                <a:cubicBezTo>
                  <a:pt x="3891856" y="833492"/>
                  <a:pt x="3900663" y="845393"/>
                  <a:pt x="3912049" y="854514"/>
                </a:cubicBezTo>
                <a:cubicBezTo>
                  <a:pt x="3897352" y="819849"/>
                  <a:pt x="3883037" y="784928"/>
                  <a:pt x="3868083" y="750263"/>
                </a:cubicBezTo>
                <a:cubicBezTo>
                  <a:pt x="3806989" y="608712"/>
                  <a:pt x="3742478" y="469145"/>
                  <a:pt x="3674155" y="331786"/>
                </a:cubicBezTo>
                <a:lnTo>
                  <a:pt x="3496656" y="0"/>
                </a:lnTo>
                <a:lnTo>
                  <a:pt x="3554371" y="0"/>
                </a:lnTo>
                <a:lnTo>
                  <a:pt x="3661621" y="196614"/>
                </a:lnTo>
                <a:cubicBezTo>
                  <a:pt x="3856899" y="573253"/>
                  <a:pt x="4021071" y="966066"/>
                  <a:pt x="4161279" y="1371196"/>
                </a:cubicBezTo>
                <a:cubicBezTo>
                  <a:pt x="4379525" y="2007265"/>
                  <a:pt x="4530141" y="2664286"/>
                  <a:pt x="4610660" y="3331516"/>
                </a:cubicBezTo>
                <a:cubicBezTo>
                  <a:pt x="4652837" y="3672965"/>
                  <a:pt x="4671625" y="4013908"/>
                  <a:pt x="4645040" y="4357388"/>
                </a:cubicBezTo>
                <a:cubicBezTo>
                  <a:pt x="4613599" y="4758899"/>
                  <a:pt x="4566181" y="5157998"/>
                  <a:pt x="4485789" y="5552906"/>
                </a:cubicBezTo>
                <a:cubicBezTo>
                  <a:pt x="4397121" y="5988893"/>
                  <a:pt x="4276748" y="6414594"/>
                  <a:pt x="4117769" y="6828295"/>
                </a:cubicBezTo>
                <a:lnTo>
                  <a:pt x="4105288" y="6858000"/>
                </a:lnTo>
                <a:lnTo>
                  <a:pt x="4052520" y="6858000"/>
                </a:lnTo>
                <a:lnTo>
                  <a:pt x="4059369" y="6841549"/>
                </a:lnTo>
                <a:cubicBezTo>
                  <a:pt x="4147276" y="6614016"/>
                  <a:pt x="4224193" y="6380817"/>
                  <a:pt x="4291518" y="6142729"/>
                </a:cubicBezTo>
                <a:cubicBezTo>
                  <a:pt x="4350055" y="5935370"/>
                  <a:pt x="4393256" y="5723695"/>
                  <a:pt x="4443357" y="5513923"/>
                </a:cubicBezTo>
                <a:cubicBezTo>
                  <a:pt x="4444541" y="5502788"/>
                  <a:pt x="4445137" y="5491601"/>
                  <a:pt x="4445146" y="5480401"/>
                </a:cubicBezTo>
                <a:cubicBezTo>
                  <a:pt x="4408465" y="5607635"/>
                  <a:pt x="4379196" y="5719759"/>
                  <a:pt x="4344559" y="5830359"/>
                </a:cubicBezTo>
                <a:cubicBezTo>
                  <a:pt x="4254261" y="6118381"/>
                  <a:pt x="4150112" y="6398531"/>
                  <a:pt x="4031702" y="6670527"/>
                </a:cubicBezTo>
                <a:lnTo>
                  <a:pt x="3943824" y="6858000"/>
                </a:lnTo>
                <a:lnTo>
                  <a:pt x="0" y="6858000"/>
                </a:lnTo>
                <a:close/>
              </a:path>
            </a:pathLst>
          </a:custGeom>
        </p:spPr>
      </p:pic>
      <p:sp>
        <p:nvSpPr>
          <p:cNvPr id="13" name="sketchy line">
            <a:extLst>
              <a:ext uri="{FF2B5EF4-FFF2-40B4-BE49-F238E27FC236}">
                <a16:creationId xmlns:a16="http://schemas.microsoft.com/office/drawing/2014/main" id="{21540236-BFD5-4A9D-8840-4703E7F768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97762" y="2374947"/>
            <a:ext cx="4243589" cy="18288"/>
          </a:xfrm>
          <a:custGeom>
            <a:avLst/>
            <a:gdLst>
              <a:gd name="connsiteX0" fmla="*/ 0 w 4243589"/>
              <a:gd name="connsiteY0" fmla="*/ 0 h 18288"/>
              <a:gd name="connsiteX1" fmla="*/ 478919 w 4243589"/>
              <a:gd name="connsiteY1" fmla="*/ 0 h 18288"/>
              <a:gd name="connsiteX2" fmla="*/ 957839 w 4243589"/>
              <a:gd name="connsiteY2" fmla="*/ 0 h 18288"/>
              <a:gd name="connsiteX3" fmla="*/ 1521630 w 4243589"/>
              <a:gd name="connsiteY3" fmla="*/ 0 h 18288"/>
              <a:gd name="connsiteX4" fmla="*/ 2212729 w 4243589"/>
              <a:gd name="connsiteY4" fmla="*/ 0 h 18288"/>
              <a:gd name="connsiteX5" fmla="*/ 2734084 w 4243589"/>
              <a:gd name="connsiteY5" fmla="*/ 0 h 18288"/>
              <a:gd name="connsiteX6" fmla="*/ 3255439 w 4243589"/>
              <a:gd name="connsiteY6" fmla="*/ 0 h 18288"/>
              <a:gd name="connsiteX7" fmla="*/ 4243589 w 4243589"/>
              <a:gd name="connsiteY7" fmla="*/ 0 h 18288"/>
              <a:gd name="connsiteX8" fmla="*/ 4243589 w 4243589"/>
              <a:gd name="connsiteY8" fmla="*/ 18288 h 18288"/>
              <a:gd name="connsiteX9" fmla="*/ 3594926 w 4243589"/>
              <a:gd name="connsiteY9" fmla="*/ 18288 h 18288"/>
              <a:gd name="connsiteX10" fmla="*/ 3073571 w 4243589"/>
              <a:gd name="connsiteY10" fmla="*/ 18288 h 18288"/>
              <a:gd name="connsiteX11" fmla="*/ 2552216 w 4243589"/>
              <a:gd name="connsiteY11" fmla="*/ 18288 h 18288"/>
              <a:gd name="connsiteX12" fmla="*/ 1903553 w 4243589"/>
              <a:gd name="connsiteY12" fmla="*/ 18288 h 18288"/>
              <a:gd name="connsiteX13" fmla="*/ 1212454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213395" y="-21006"/>
                  <a:pt x="307421" y="-18116"/>
                  <a:pt x="478919" y="0"/>
                </a:cubicBezTo>
                <a:cubicBezTo>
                  <a:pt x="650417" y="18116"/>
                  <a:pt x="831092" y="-21237"/>
                  <a:pt x="957839" y="0"/>
                </a:cubicBezTo>
                <a:cubicBezTo>
                  <a:pt x="1084586" y="21237"/>
                  <a:pt x="1301682" y="25124"/>
                  <a:pt x="1521630" y="0"/>
                </a:cubicBezTo>
                <a:cubicBezTo>
                  <a:pt x="1741578" y="-25124"/>
                  <a:pt x="1970269" y="-29139"/>
                  <a:pt x="2212729" y="0"/>
                </a:cubicBezTo>
                <a:cubicBezTo>
                  <a:pt x="2455189" y="29139"/>
                  <a:pt x="2558847" y="-4796"/>
                  <a:pt x="2734084" y="0"/>
                </a:cubicBezTo>
                <a:cubicBezTo>
                  <a:pt x="2909321" y="4796"/>
                  <a:pt x="3097217" y="-13409"/>
                  <a:pt x="3255439" y="0"/>
                </a:cubicBezTo>
                <a:cubicBezTo>
                  <a:pt x="3413662" y="13409"/>
                  <a:pt x="3979999" y="-10121"/>
                  <a:pt x="4243589" y="0"/>
                </a:cubicBezTo>
                <a:cubicBezTo>
                  <a:pt x="4244484" y="8974"/>
                  <a:pt x="4243043" y="9359"/>
                  <a:pt x="4243589" y="18288"/>
                </a:cubicBezTo>
                <a:cubicBezTo>
                  <a:pt x="4058777" y="31246"/>
                  <a:pt x="3910348" y="3158"/>
                  <a:pt x="3594926" y="18288"/>
                </a:cubicBezTo>
                <a:cubicBezTo>
                  <a:pt x="3279504" y="33418"/>
                  <a:pt x="3319955" y="-3977"/>
                  <a:pt x="3073571" y="18288"/>
                </a:cubicBezTo>
                <a:cubicBezTo>
                  <a:pt x="2827187" y="40553"/>
                  <a:pt x="2767387" y="1863"/>
                  <a:pt x="2552216" y="18288"/>
                </a:cubicBezTo>
                <a:cubicBezTo>
                  <a:pt x="2337046" y="34713"/>
                  <a:pt x="2181871" y="19527"/>
                  <a:pt x="1903553" y="18288"/>
                </a:cubicBezTo>
                <a:cubicBezTo>
                  <a:pt x="1625235" y="17049"/>
                  <a:pt x="1557672" y="24174"/>
                  <a:pt x="1212454" y="18288"/>
                </a:cubicBezTo>
                <a:cubicBezTo>
                  <a:pt x="867236" y="12402"/>
                  <a:pt x="874382" y="15627"/>
                  <a:pt x="733535" y="18288"/>
                </a:cubicBezTo>
                <a:cubicBezTo>
                  <a:pt x="592688" y="20949"/>
                  <a:pt x="183477" y="14753"/>
                  <a:pt x="0" y="18288"/>
                </a:cubicBezTo>
                <a:cubicBezTo>
                  <a:pt x="-229" y="14222"/>
                  <a:pt x="509" y="5816"/>
                  <a:pt x="0" y="0"/>
                </a:cubicBezTo>
                <a:close/>
              </a:path>
              <a:path w="4243589" h="18288" stroke="0" extrusionOk="0">
                <a:moveTo>
                  <a:pt x="0" y="0"/>
                </a:moveTo>
                <a:cubicBezTo>
                  <a:pt x="143690" y="16630"/>
                  <a:pt x="266667" y="14847"/>
                  <a:pt x="521355" y="0"/>
                </a:cubicBezTo>
                <a:cubicBezTo>
                  <a:pt x="776043" y="-14847"/>
                  <a:pt x="814491" y="-17363"/>
                  <a:pt x="1000275" y="0"/>
                </a:cubicBezTo>
                <a:cubicBezTo>
                  <a:pt x="1186059" y="17363"/>
                  <a:pt x="1352504" y="-23507"/>
                  <a:pt x="1521630" y="0"/>
                </a:cubicBezTo>
                <a:cubicBezTo>
                  <a:pt x="1690756" y="23507"/>
                  <a:pt x="1889525" y="5871"/>
                  <a:pt x="2127857" y="0"/>
                </a:cubicBezTo>
                <a:cubicBezTo>
                  <a:pt x="2366189" y="-5871"/>
                  <a:pt x="2620628" y="-27997"/>
                  <a:pt x="2776520" y="0"/>
                </a:cubicBezTo>
                <a:cubicBezTo>
                  <a:pt x="2932412" y="27997"/>
                  <a:pt x="3131683" y="-25073"/>
                  <a:pt x="3467618" y="0"/>
                </a:cubicBezTo>
                <a:cubicBezTo>
                  <a:pt x="3803553" y="25073"/>
                  <a:pt x="4017371" y="3071"/>
                  <a:pt x="4243589" y="0"/>
                </a:cubicBezTo>
                <a:cubicBezTo>
                  <a:pt x="4243134" y="6162"/>
                  <a:pt x="4243492" y="11775"/>
                  <a:pt x="4243589" y="18288"/>
                </a:cubicBezTo>
                <a:cubicBezTo>
                  <a:pt x="4017834" y="-5779"/>
                  <a:pt x="3834586" y="13376"/>
                  <a:pt x="3594926" y="18288"/>
                </a:cubicBezTo>
                <a:cubicBezTo>
                  <a:pt x="3355266" y="23200"/>
                  <a:pt x="3204179" y="2869"/>
                  <a:pt x="2903827" y="18288"/>
                </a:cubicBezTo>
                <a:cubicBezTo>
                  <a:pt x="2603475" y="33707"/>
                  <a:pt x="2526187" y="46187"/>
                  <a:pt x="2212729" y="18288"/>
                </a:cubicBezTo>
                <a:cubicBezTo>
                  <a:pt x="1899271" y="-9611"/>
                  <a:pt x="1966289" y="29692"/>
                  <a:pt x="1733809" y="18288"/>
                </a:cubicBezTo>
                <a:cubicBezTo>
                  <a:pt x="1501329" y="6884"/>
                  <a:pt x="1343612" y="12492"/>
                  <a:pt x="1085146" y="18288"/>
                </a:cubicBezTo>
                <a:cubicBezTo>
                  <a:pt x="826680" y="24084"/>
                  <a:pt x="778184" y="35607"/>
                  <a:pt x="521355" y="18288"/>
                </a:cubicBezTo>
                <a:cubicBezTo>
                  <a:pt x="264526" y="969"/>
                  <a:pt x="120277" y="4268"/>
                  <a:pt x="0" y="18288"/>
                </a:cubicBezTo>
                <a:cubicBezTo>
                  <a:pt x="766" y="10800"/>
                  <a:pt x="-457" y="8180"/>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Θέση περιεχομένου 2">
            <a:extLst>
              <a:ext uri="{FF2B5EF4-FFF2-40B4-BE49-F238E27FC236}">
                <a16:creationId xmlns:a16="http://schemas.microsoft.com/office/drawing/2014/main" id="{AFD96B96-D273-BD60-7B00-E6F8B7AF3F4B}"/>
              </a:ext>
            </a:extLst>
          </p:cNvPr>
          <p:cNvSpPr>
            <a:spLocks noGrp="1"/>
          </p:cNvSpPr>
          <p:nvPr>
            <p:ph idx="1"/>
          </p:nvPr>
        </p:nvSpPr>
        <p:spPr>
          <a:xfrm>
            <a:off x="5297762" y="2706624"/>
            <a:ext cx="6251110" cy="3483864"/>
          </a:xfrm>
        </p:spPr>
        <p:txBody>
          <a:bodyPr>
            <a:normAutofit/>
          </a:bodyPr>
          <a:lstStyle/>
          <a:p>
            <a:r>
              <a:rPr lang="el-GR" sz="2000"/>
              <a:t>11-12 προπονήσεις/ εβδομάδα (4-5 διπλές προπονήσεις)</a:t>
            </a:r>
          </a:p>
          <a:p>
            <a:r>
              <a:rPr lang="el-GR" sz="2000"/>
              <a:t>2 φορές ενδυνάμωση</a:t>
            </a:r>
          </a:p>
          <a:p>
            <a:r>
              <a:rPr lang="el-GR" sz="2000"/>
              <a:t>2 φορές κομμάτια </a:t>
            </a:r>
            <a:endParaRPr lang="en-US" sz="2000"/>
          </a:p>
          <a:p>
            <a:pPr marL="971550" lvl="1" indent="-514350">
              <a:buFont typeface="+mj-lt"/>
              <a:buAutoNum type="arabicPeriod"/>
            </a:pPr>
            <a:r>
              <a:rPr lang="en-US" sz="2000"/>
              <a:t>“</a:t>
            </a:r>
            <a:r>
              <a:rPr lang="el-GR" sz="2000"/>
              <a:t>μικρά</a:t>
            </a:r>
            <a:r>
              <a:rPr lang="en-US" sz="2000"/>
              <a:t>”</a:t>
            </a:r>
            <a:r>
              <a:rPr lang="el-GR" sz="2000"/>
              <a:t> κομμάτια</a:t>
            </a:r>
            <a:r>
              <a:rPr lang="en-US" sz="2000"/>
              <a:t> (</a:t>
            </a:r>
            <a:r>
              <a:rPr lang="el-GR" sz="2000"/>
              <a:t>20</a:t>
            </a:r>
            <a:r>
              <a:rPr lang="en-US" sz="2000"/>
              <a:t>0m – </a:t>
            </a:r>
            <a:r>
              <a:rPr lang="el-GR" sz="2000"/>
              <a:t>6</a:t>
            </a:r>
            <a:r>
              <a:rPr lang="en-US" sz="2000"/>
              <a:t>00m) [</a:t>
            </a:r>
            <a:r>
              <a:rPr lang="el-GR" sz="2000"/>
              <a:t>~8</a:t>
            </a:r>
            <a:r>
              <a:rPr lang="en-US" sz="2000"/>
              <a:t> km/ </a:t>
            </a:r>
            <a:r>
              <a:rPr lang="el-GR" sz="2000"/>
              <a:t>προπόνηση</a:t>
            </a:r>
            <a:r>
              <a:rPr lang="en-US" sz="2000"/>
              <a:t>]</a:t>
            </a:r>
          </a:p>
          <a:p>
            <a:pPr marL="971550" lvl="1" indent="-514350">
              <a:buFont typeface="+mj-lt"/>
              <a:buAutoNum type="arabicPeriod"/>
            </a:pPr>
            <a:r>
              <a:rPr lang="en-US" sz="2000"/>
              <a:t>“</a:t>
            </a:r>
            <a:r>
              <a:rPr lang="el-GR" sz="2000"/>
              <a:t>μεγάλα</a:t>
            </a:r>
            <a:r>
              <a:rPr lang="en-US" sz="2000"/>
              <a:t>”</a:t>
            </a:r>
            <a:r>
              <a:rPr lang="el-GR" sz="2000"/>
              <a:t> κομμάτια</a:t>
            </a:r>
            <a:r>
              <a:rPr lang="en-US" sz="2000"/>
              <a:t> (</a:t>
            </a:r>
            <a:r>
              <a:rPr lang="el-GR" sz="2000"/>
              <a:t>10</a:t>
            </a:r>
            <a:r>
              <a:rPr lang="en-US" sz="2000"/>
              <a:t>00m –</a:t>
            </a:r>
            <a:r>
              <a:rPr lang="el-GR" sz="2000"/>
              <a:t> 3</a:t>
            </a:r>
            <a:r>
              <a:rPr lang="en-US" sz="2000"/>
              <a:t>000m)</a:t>
            </a:r>
            <a:r>
              <a:rPr lang="el-GR" sz="2000"/>
              <a:t> [10-15</a:t>
            </a:r>
            <a:r>
              <a:rPr lang="en-US" sz="2000"/>
              <a:t> km</a:t>
            </a:r>
            <a:r>
              <a:rPr lang="el-GR" sz="2000"/>
              <a:t>/ προπόνηση</a:t>
            </a:r>
            <a:r>
              <a:rPr lang="en-US" sz="2000"/>
              <a:t>]</a:t>
            </a:r>
            <a:endParaRPr lang="el-GR" sz="2000"/>
          </a:p>
          <a:p>
            <a:r>
              <a:rPr lang="el-GR" sz="2000"/>
              <a:t>6-7 φορές συνεχόμενο (8-18</a:t>
            </a:r>
            <a:r>
              <a:rPr lang="en-US" sz="2000"/>
              <a:t> km)</a:t>
            </a:r>
            <a:endParaRPr lang="el-GR" sz="2000"/>
          </a:p>
          <a:p>
            <a:r>
              <a:rPr lang="el-GR" sz="2000"/>
              <a:t>1 </a:t>
            </a:r>
            <a:r>
              <a:rPr lang="en-US" sz="2000"/>
              <a:t>Long Run (</a:t>
            </a:r>
            <a:r>
              <a:rPr lang="el-GR" sz="2000"/>
              <a:t>25-32 </a:t>
            </a:r>
            <a:r>
              <a:rPr lang="en-US" sz="2000"/>
              <a:t>km)</a:t>
            </a:r>
            <a:endParaRPr lang="el-GR" sz="2000"/>
          </a:p>
        </p:txBody>
      </p:sp>
      <p:sp>
        <p:nvSpPr>
          <p:cNvPr id="6" name="TextBox 5">
            <a:extLst>
              <a:ext uri="{FF2B5EF4-FFF2-40B4-BE49-F238E27FC236}">
                <a16:creationId xmlns:a16="http://schemas.microsoft.com/office/drawing/2014/main" id="{1D02FBC1-61FB-99BE-40D0-0BF1C72BB54B}"/>
              </a:ext>
            </a:extLst>
          </p:cNvPr>
          <p:cNvSpPr txBox="1"/>
          <p:nvPr/>
        </p:nvSpPr>
        <p:spPr>
          <a:xfrm>
            <a:off x="5123972" y="6309378"/>
            <a:ext cx="6428363" cy="523220"/>
          </a:xfrm>
          <a:prstGeom prst="rect">
            <a:avLst/>
          </a:prstGeom>
          <a:noFill/>
        </p:spPr>
        <p:txBody>
          <a:bodyPr wrap="none" rtlCol="0">
            <a:spAutoFit/>
          </a:bodyPr>
          <a:lstStyle/>
          <a:p>
            <a:pPr>
              <a:spcAft>
                <a:spcPts val="600"/>
              </a:spcAft>
            </a:pPr>
            <a:r>
              <a:rPr lang="el-GR" sz="2800" b="1" dirty="0">
                <a:solidFill>
                  <a:schemeClr val="accent1"/>
                </a:solidFill>
              </a:rPr>
              <a:t>24/9/2023 ΓΥΡΟΣ ΛΙΜΝΗΣ ΙΩΑΝΝΙΝΩΝ</a:t>
            </a:r>
          </a:p>
        </p:txBody>
      </p:sp>
    </p:spTree>
    <p:extLst>
      <p:ext uri="{BB962C8B-B14F-4D97-AF65-F5344CB8AC3E}">
        <p14:creationId xmlns:p14="http://schemas.microsoft.com/office/powerpoint/2010/main" val="32182584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C00A9200-74BD-538F-0A98-1FC7F9E1E1F3}"/>
            </a:ext>
          </a:extLst>
        </p:cNvPr>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F13C74B1-5B17-4795-BED0-7140497B44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Τίτλος 1">
            <a:extLst>
              <a:ext uri="{FF2B5EF4-FFF2-40B4-BE49-F238E27FC236}">
                <a16:creationId xmlns:a16="http://schemas.microsoft.com/office/drawing/2014/main" id="{8B11DB2A-616F-CC73-528D-7B301D809CD8}"/>
              </a:ext>
            </a:extLst>
          </p:cNvPr>
          <p:cNvSpPr>
            <a:spLocks noGrp="1"/>
          </p:cNvSpPr>
          <p:nvPr>
            <p:ph type="title"/>
          </p:nvPr>
        </p:nvSpPr>
        <p:spPr>
          <a:xfrm>
            <a:off x="640080" y="325369"/>
            <a:ext cx="4368602" cy="1956841"/>
          </a:xfrm>
        </p:spPr>
        <p:txBody>
          <a:bodyPr anchor="b">
            <a:normAutofit/>
          </a:bodyPr>
          <a:lstStyle/>
          <a:p>
            <a:r>
              <a:rPr lang="el-GR" sz="3000"/>
              <a:t>Γ’ Κύκλος Προετοιμασίας – 1</a:t>
            </a:r>
            <a:r>
              <a:rPr lang="el-GR" sz="3000" baseline="30000"/>
              <a:t>ος</a:t>
            </a:r>
            <a:r>
              <a:rPr lang="el-GR" sz="3000"/>
              <a:t> Μεσόκυκλος </a:t>
            </a:r>
            <a:br>
              <a:rPr lang="el-GR" sz="3000"/>
            </a:br>
            <a:r>
              <a:rPr lang="el-GR" sz="3000"/>
              <a:t>(4 εβδομάδες) </a:t>
            </a:r>
          </a:p>
        </p:txBody>
      </p:sp>
      <p:sp>
        <p:nvSpPr>
          <p:cNvPr id="13" name="sketchy line">
            <a:extLst>
              <a:ext uri="{FF2B5EF4-FFF2-40B4-BE49-F238E27FC236}">
                <a16:creationId xmlns:a16="http://schemas.microsoft.com/office/drawing/2014/main" id="{D4974D33-8DC5-464E-8C6D-BE58F0669C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80" y="2586994"/>
            <a:ext cx="3474720" cy="18288"/>
          </a:xfrm>
          <a:custGeom>
            <a:avLst/>
            <a:gdLst>
              <a:gd name="connsiteX0" fmla="*/ 0 w 3474720"/>
              <a:gd name="connsiteY0" fmla="*/ 0 h 18288"/>
              <a:gd name="connsiteX1" fmla="*/ 694944 w 3474720"/>
              <a:gd name="connsiteY1" fmla="*/ 0 h 18288"/>
              <a:gd name="connsiteX2" fmla="*/ 1355141 w 3474720"/>
              <a:gd name="connsiteY2" fmla="*/ 0 h 18288"/>
              <a:gd name="connsiteX3" fmla="*/ 2015338 w 3474720"/>
              <a:gd name="connsiteY3" fmla="*/ 0 h 18288"/>
              <a:gd name="connsiteX4" fmla="*/ 2779776 w 3474720"/>
              <a:gd name="connsiteY4" fmla="*/ 0 h 18288"/>
              <a:gd name="connsiteX5" fmla="*/ 3474720 w 3474720"/>
              <a:gd name="connsiteY5" fmla="*/ 0 h 18288"/>
              <a:gd name="connsiteX6" fmla="*/ 3474720 w 3474720"/>
              <a:gd name="connsiteY6" fmla="*/ 18288 h 18288"/>
              <a:gd name="connsiteX7" fmla="*/ 2779776 w 3474720"/>
              <a:gd name="connsiteY7" fmla="*/ 18288 h 18288"/>
              <a:gd name="connsiteX8" fmla="*/ 2189074 w 3474720"/>
              <a:gd name="connsiteY8" fmla="*/ 18288 h 18288"/>
              <a:gd name="connsiteX9" fmla="*/ 1528877 w 3474720"/>
              <a:gd name="connsiteY9" fmla="*/ 18288 h 18288"/>
              <a:gd name="connsiteX10" fmla="*/ 868680 w 3474720"/>
              <a:gd name="connsiteY10" fmla="*/ 18288 h 18288"/>
              <a:gd name="connsiteX11" fmla="*/ 0 w 3474720"/>
              <a:gd name="connsiteY11" fmla="*/ 18288 h 18288"/>
              <a:gd name="connsiteX12" fmla="*/ 0 w 347472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74720" h="18288" fill="none" extrusionOk="0">
                <a:moveTo>
                  <a:pt x="0" y="0"/>
                </a:moveTo>
                <a:cubicBezTo>
                  <a:pt x="224454" y="-14544"/>
                  <a:pt x="495407" y="26540"/>
                  <a:pt x="694944" y="0"/>
                </a:cubicBezTo>
                <a:cubicBezTo>
                  <a:pt x="894481" y="-26540"/>
                  <a:pt x="1130063" y="24713"/>
                  <a:pt x="1355141" y="0"/>
                </a:cubicBezTo>
                <a:cubicBezTo>
                  <a:pt x="1580219" y="-24713"/>
                  <a:pt x="1820099" y="26695"/>
                  <a:pt x="2015338" y="0"/>
                </a:cubicBezTo>
                <a:cubicBezTo>
                  <a:pt x="2210577" y="-26695"/>
                  <a:pt x="2402045" y="165"/>
                  <a:pt x="2779776" y="0"/>
                </a:cubicBezTo>
                <a:cubicBezTo>
                  <a:pt x="3157507" y="-165"/>
                  <a:pt x="3286859" y="-15571"/>
                  <a:pt x="3474720" y="0"/>
                </a:cubicBezTo>
                <a:cubicBezTo>
                  <a:pt x="3474286" y="7551"/>
                  <a:pt x="3474253" y="9822"/>
                  <a:pt x="3474720" y="18288"/>
                </a:cubicBezTo>
                <a:cubicBezTo>
                  <a:pt x="3233904" y="29845"/>
                  <a:pt x="2945134" y="-5256"/>
                  <a:pt x="2779776" y="18288"/>
                </a:cubicBezTo>
                <a:cubicBezTo>
                  <a:pt x="2614418" y="41832"/>
                  <a:pt x="2339768" y="22709"/>
                  <a:pt x="2189074" y="18288"/>
                </a:cubicBezTo>
                <a:cubicBezTo>
                  <a:pt x="2038380" y="13867"/>
                  <a:pt x="1817434" y="-4947"/>
                  <a:pt x="1528877" y="18288"/>
                </a:cubicBezTo>
                <a:cubicBezTo>
                  <a:pt x="1240320" y="41523"/>
                  <a:pt x="1042447" y="37198"/>
                  <a:pt x="868680" y="18288"/>
                </a:cubicBezTo>
                <a:cubicBezTo>
                  <a:pt x="694913" y="-622"/>
                  <a:pt x="233232" y="44909"/>
                  <a:pt x="0" y="18288"/>
                </a:cubicBezTo>
                <a:cubicBezTo>
                  <a:pt x="60" y="11696"/>
                  <a:pt x="66" y="3758"/>
                  <a:pt x="0" y="0"/>
                </a:cubicBezTo>
                <a:close/>
              </a:path>
              <a:path w="3474720" h="18288" stroke="0" extrusionOk="0">
                <a:moveTo>
                  <a:pt x="0" y="0"/>
                </a:moveTo>
                <a:cubicBezTo>
                  <a:pt x="202328" y="-14716"/>
                  <a:pt x="332722" y="-11499"/>
                  <a:pt x="625450" y="0"/>
                </a:cubicBezTo>
                <a:cubicBezTo>
                  <a:pt x="918178" y="11499"/>
                  <a:pt x="1096688" y="5123"/>
                  <a:pt x="1389888" y="0"/>
                </a:cubicBezTo>
                <a:cubicBezTo>
                  <a:pt x="1683088" y="-5123"/>
                  <a:pt x="1835981" y="-14038"/>
                  <a:pt x="1980590" y="0"/>
                </a:cubicBezTo>
                <a:cubicBezTo>
                  <a:pt x="2125199" y="14038"/>
                  <a:pt x="2396099" y="-7203"/>
                  <a:pt x="2571293" y="0"/>
                </a:cubicBezTo>
                <a:cubicBezTo>
                  <a:pt x="2746487" y="7203"/>
                  <a:pt x="3041609" y="-12036"/>
                  <a:pt x="3474720" y="0"/>
                </a:cubicBezTo>
                <a:cubicBezTo>
                  <a:pt x="3474638" y="4406"/>
                  <a:pt x="3474631" y="9982"/>
                  <a:pt x="3474720" y="18288"/>
                </a:cubicBezTo>
                <a:cubicBezTo>
                  <a:pt x="3324873" y="21876"/>
                  <a:pt x="3136771" y="12587"/>
                  <a:pt x="2814523" y="18288"/>
                </a:cubicBezTo>
                <a:cubicBezTo>
                  <a:pt x="2492275" y="23989"/>
                  <a:pt x="2294402" y="47111"/>
                  <a:pt x="2154326" y="18288"/>
                </a:cubicBezTo>
                <a:cubicBezTo>
                  <a:pt x="2014250" y="-10535"/>
                  <a:pt x="1820317" y="33903"/>
                  <a:pt x="1494130" y="18288"/>
                </a:cubicBezTo>
                <a:cubicBezTo>
                  <a:pt x="1167943" y="2673"/>
                  <a:pt x="948432" y="14868"/>
                  <a:pt x="729691" y="18288"/>
                </a:cubicBezTo>
                <a:cubicBezTo>
                  <a:pt x="510950" y="21708"/>
                  <a:pt x="264032" y="24354"/>
                  <a:pt x="0" y="18288"/>
                </a:cubicBezTo>
                <a:cubicBezTo>
                  <a:pt x="189" y="14288"/>
                  <a:pt x="-703" y="3747"/>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Θέση περιεχομένου 2">
            <a:extLst>
              <a:ext uri="{FF2B5EF4-FFF2-40B4-BE49-F238E27FC236}">
                <a16:creationId xmlns:a16="http://schemas.microsoft.com/office/drawing/2014/main" id="{61FB0460-DCF4-64E7-27CF-E1A949829729}"/>
              </a:ext>
            </a:extLst>
          </p:cNvPr>
          <p:cNvSpPr>
            <a:spLocks noGrp="1"/>
          </p:cNvSpPr>
          <p:nvPr>
            <p:ph idx="1"/>
          </p:nvPr>
        </p:nvSpPr>
        <p:spPr>
          <a:xfrm>
            <a:off x="640080" y="2872899"/>
            <a:ext cx="4243589" cy="3320668"/>
          </a:xfrm>
        </p:spPr>
        <p:txBody>
          <a:bodyPr>
            <a:normAutofit/>
          </a:bodyPr>
          <a:lstStyle/>
          <a:p>
            <a:r>
              <a:rPr lang="el-GR" sz="1700"/>
              <a:t>12 προπονήσεις/ εβδομάδα (5 διπλές προπονήσεις)</a:t>
            </a:r>
          </a:p>
          <a:p>
            <a:r>
              <a:rPr lang="el-GR" sz="1700"/>
              <a:t>1 φορές ενδυνάμωση</a:t>
            </a:r>
          </a:p>
          <a:p>
            <a:r>
              <a:rPr lang="el-GR" sz="1700"/>
              <a:t>2 φορές κομμάτια </a:t>
            </a:r>
            <a:endParaRPr lang="en-US" sz="1700"/>
          </a:p>
          <a:p>
            <a:pPr marL="971550" lvl="1" indent="-514350">
              <a:buFont typeface="+mj-lt"/>
              <a:buAutoNum type="arabicPeriod"/>
            </a:pPr>
            <a:r>
              <a:rPr lang="en-US" sz="1700"/>
              <a:t>“</a:t>
            </a:r>
            <a:r>
              <a:rPr lang="el-GR" sz="1700"/>
              <a:t>μικρά</a:t>
            </a:r>
            <a:r>
              <a:rPr lang="en-US" sz="1700"/>
              <a:t>”</a:t>
            </a:r>
            <a:r>
              <a:rPr lang="el-GR" sz="1700"/>
              <a:t> κομμάτια</a:t>
            </a:r>
            <a:r>
              <a:rPr lang="en-US" sz="1700"/>
              <a:t> (</a:t>
            </a:r>
            <a:r>
              <a:rPr lang="el-GR" sz="1700"/>
              <a:t>20</a:t>
            </a:r>
            <a:r>
              <a:rPr lang="en-US" sz="1700"/>
              <a:t>0m – </a:t>
            </a:r>
            <a:r>
              <a:rPr lang="el-GR" sz="1700"/>
              <a:t>5</a:t>
            </a:r>
            <a:r>
              <a:rPr lang="en-US" sz="1700"/>
              <a:t>00m) [</a:t>
            </a:r>
            <a:r>
              <a:rPr lang="el-GR" sz="1700"/>
              <a:t>5</a:t>
            </a:r>
            <a:r>
              <a:rPr lang="en-US" sz="1700"/>
              <a:t>-</a:t>
            </a:r>
            <a:r>
              <a:rPr lang="el-GR" sz="1700"/>
              <a:t>7</a:t>
            </a:r>
            <a:r>
              <a:rPr lang="en-US" sz="1700"/>
              <a:t> km/ </a:t>
            </a:r>
            <a:r>
              <a:rPr lang="el-GR" sz="1700"/>
              <a:t>προπόνηση</a:t>
            </a:r>
            <a:r>
              <a:rPr lang="en-US" sz="1700"/>
              <a:t>]</a:t>
            </a:r>
          </a:p>
          <a:p>
            <a:pPr marL="971550" lvl="1" indent="-514350">
              <a:buFont typeface="+mj-lt"/>
              <a:buAutoNum type="arabicPeriod"/>
            </a:pPr>
            <a:r>
              <a:rPr lang="en-US" sz="1700"/>
              <a:t>“</a:t>
            </a:r>
            <a:r>
              <a:rPr lang="el-GR" sz="1700"/>
              <a:t>μεγάλα</a:t>
            </a:r>
            <a:r>
              <a:rPr lang="en-US" sz="1700"/>
              <a:t>”</a:t>
            </a:r>
            <a:r>
              <a:rPr lang="el-GR" sz="1700"/>
              <a:t> κομμάτια</a:t>
            </a:r>
            <a:r>
              <a:rPr lang="en-US" sz="1700"/>
              <a:t> (</a:t>
            </a:r>
            <a:r>
              <a:rPr lang="el-GR" sz="1700"/>
              <a:t>8</a:t>
            </a:r>
            <a:r>
              <a:rPr lang="en-US" sz="1700"/>
              <a:t>00m –</a:t>
            </a:r>
            <a:r>
              <a:rPr lang="el-GR" sz="1700"/>
              <a:t> 3</a:t>
            </a:r>
            <a:r>
              <a:rPr lang="en-US" sz="1700"/>
              <a:t>000m)</a:t>
            </a:r>
            <a:r>
              <a:rPr lang="el-GR" sz="1700"/>
              <a:t> [9-12</a:t>
            </a:r>
            <a:r>
              <a:rPr lang="en-US" sz="1700"/>
              <a:t> km</a:t>
            </a:r>
            <a:r>
              <a:rPr lang="el-GR" sz="1700"/>
              <a:t>/ προπόνηση</a:t>
            </a:r>
            <a:r>
              <a:rPr lang="en-US" sz="1700"/>
              <a:t>]</a:t>
            </a:r>
            <a:endParaRPr lang="el-GR" sz="1700"/>
          </a:p>
          <a:p>
            <a:r>
              <a:rPr lang="el-GR" sz="1700"/>
              <a:t>8 φορές συνεχόμενο (8-18</a:t>
            </a:r>
            <a:r>
              <a:rPr lang="en-US" sz="1700"/>
              <a:t> km)</a:t>
            </a:r>
            <a:endParaRPr lang="el-GR" sz="1700"/>
          </a:p>
          <a:p>
            <a:r>
              <a:rPr lang="el-GR" sz="1700"/>
              <a:t>1 </a:t>
            </a:r>
            <a:r>
              <a:rPr lang="en-US" sz="1700"/>
              <a:t>Long Run (</a:t>
            </a:r>
            <a:r>
              <a:rPr lang="el-GR" sz="1700"/>
              <a:t>30-36 </a:t>
            </a:r>
            <a:r>
              <a:rPr lang="en-US" sz="1700"/>
              <a:t>km)</a:t>
            </a:r>
            <a:endParaRPr lang="el-GR" sz="1700"/>
          </a:p>
        </p:txBody>
      </p:sp>
      <p:pic>
        <p:nvPicPr>
          <p:cNvPr id="3" name="Εικόνα 2" descr="Εικόνα που περιέχει άτομο, ρουχισμός, παπούτσια, σακάκι/μπουφάν&#10;&#10;Περιγραφή που δημιουργήθηκε αυτόματα">
            <a:extLst>
              <a:ext uri="{FF2B5EF4-FFF2-40B4-BE49-F238E27FC236}">
                <a16:creationId xmlns:a16="http://schemas.microsoft.com/office/drawing/2014/main" id="{6AE79F08-E740-1D6E-4AD7-E63EC9A967F1}"/>
              </a:ext>
            </a:extLst>
          </p:cNvPr>
          <p:cNvPicPr>
            <a:picLocks noChangeAspect="1"/>
          </p:cNvPicPr>
          <p:nvPr/>
        </p:nvPicPr>
        <p:blipFill rotWithShape="1">
          <a:blip r:embed="rId2">
            <a:extLst>
              <a:ext uri="{28A0092B-C50C-407E-A947-70E740481C1C}">
                <a14:useLocalDpi xmlns:a14="http://schemas.microsoft.com/office/drawing/2010/main" val="0"/>
              </a:ext>
            </a:extLst>
          </a:blip>
          <a:srcRect r="-1" b="25226"/>
          <a:stretch/>
        </p:blipFill>
        <p:spPr>
          <a:xfrm>
            <a:off x="5311702" y="10"/>
            <a:ext cx="6878775" cy="6857990"/>
          </a:xfrm>
          <a:custGeom>
            <a:avLst/>
            <a:gdLst/>
            <a:ahLst/>
            <a:cxnLst/>
            <a:rect l="l" t="t" r="r" b="b"/>
            <a:pathLst>
              <a:path w="6878775" h="6858000">
                <a:moveTo>
                  <a:pt x="1102973" y="0"/>
                </a:moveTo>
                <a:lnTo>
                  <a:pt x="1160688" y="0"/>
                </a:lnTo>
                <a:lnTo>
                  <a:pt x="983189" y="331786"/>
                </a:lnTo>
                <a:cubicBezTo>
                  <a:pt x="914866" y="469145"/>
                  <a:pt x="850355" y="608712"/>
                  <a:pt x="789261" y="750263"/>
                </a:cubicBezTo>
                <a:cubicBezTo>
                  <a:pt x="774307" y="784928"/>
                  <a:pt x="759992" y="819849"/>
                  <a:pt x="745295" y="854514"/>
                </a:cubicBezTo>
                <a:cubicBezTo>
                  <a:pt x="756682" y="845393"/>
                  <a:pt x="765489" y="833492"/>
                  <a:pt x="770857" y="819975"/>
                </a:cubicBezTo>
                <a:cubicBezTo>
                  <a:pt x="879943" y="589569"/>
                  <a:pt x="999605" y="365513"/>
                  <a:pt x="1131329" y="148742"/>
                </a:cubicBezTo>
                <a:lnTo>
                  <a:pt x="1227589" y="0"/>
                </a:lnTo>
                <a:lnTo>
                  <a:pt x="6878775" y="0"/>
                </a:lnTo>
                <a:lnTo>
                  <a:pt x="6878775" y="6858000"/>
                </a:lnTo>
                <a:lnTo>
                  <a:pt x="713521" y="6858000"/>
                </a:lnTo>
                <a:lnTo>
                  <a:pt x="625642" y="6670527"/>
                </a:lnTo>
                <a:cubicBezTo>
                  <a:pt x="507232" y="6398531"/>
                  <a:pt x="403083" y="6118381"/>
                  <a:pt x="312785" y="5830359"/>
                </a:cubicBezTo>
                <a:cubicBezTo>
                  <a:pt x="278149" y="5719759"/>
                  <a:pt x="248879" y="5607635"/>
                  <a:pt x="212198" y="5480401"/>
                </a:cubicBezTo>
                <a:cubicBezTo>
                  <a:pt x="212208" y="5491601"/>
                  <a:pt x="212803" y="5502788"/>
                  <a:pt x="213988" y="5513923"/>
                </a:cubicBezTo>
                <a:cubicBezTo>
                  <a:pt x="264089" y="5723695"/>
                  <a:pt x="307290" y="5935370"/>
                  <a:pt x="365826" y="6142729"/>
                </a:cubicBezTo>
                <a:cubicBezTo>
                  <a:pt x="433152" y="6380817"/>
                  <a:pt x="510068" y="6614016"/>
                  <a:pt x="597975" y="6841549"/>
                </a:cubicBezTo>
                <a:lnTo>
                  <a:pt x="604824" y="6858000"/>
                </a:lnTo>
                <a:lnTo>
                  <a:pt x="552056" y="6858000"/>
                </a:lnTo>
                <a:lnTo>
                  <a:pt x="539576" y="6828295"/>
                </a:lnTo>
                <a:cubicBezTo>
                  <a:pt x="380597" y="6414594"/>
                  <a:pt x="260223" y="5988893"/>
                  <a:pt x="171555" y="5552906"/>
                </a:cubicBezTo>
                <a:cubicBezTo>
                  <a:pt x="91163" y="5157998"/>
                  <a:pt x="43746" y="4758899"/>
                  <a:pt x="12305" y="4357388"/>
                </a:cubicBezTo>
                <a:cubicBezTo>
                  <a:pt x="-14281" y="4013908"/>
                  <a:pt x="4507" y="3672965"/>
                  <a:pt x="46684" y="3331516"/>
                </a:cubicBezTo>
                <a:cubicBezTo>
                  <a:pt x="127203" y="2664286"/>
                  <a:pt x="277819" y="2007265"/>
                  <a:pt x="496065" y="1371196"/>
                </a:cubicBezTo>
                <a:cubicBezTo>
                  <a:pt x="636273" y="966066"/>
                  <a:pt x="800445" y="573253"/>
                  <a:pt x="995723" y="196614"/>
                </a:cubicBezTo>
                <a:close/>
              </a:path>
            </a:pathLst>
          </a:custGeom>
        </p:spPr>
      </p:pic>
      <p:sp>
        <p:nvSpPr>
          <p:cNvPr id="6" name="TextBox 5">
            <a:extLst>
              <a:ext uri="{FF2B5EF4-FFF2-40B4-BE49-F238E27FC236}">
                <a16:creationId xmlns:a16="http://schemas.microsoft.com/office/drawing/2014/main" id="{34AFBB89-DEFD-D42A-25F5-0630B2DCB532}"/>
              </a:ext>
            </a:extLst>
          </p:cNvPr>
          <p:cNvSpPr txBox="1"/>
          <p:nvPr/>
        </p:nvSpPr>
        <p:spPr>
          <a:xfrm>
            <a:off x="767841" y="6099594"/>
            <a:ext cx="3937425" cy="492443"/>
          </a:xfrm>
          <a:prstGeom prst="rect">
            <a:avLst/>
          </a:prstGeom>
          <a:noFill/>
        </p:spPr>
        <p:txBody>
          <a:bodyPr wrap="none" rtlCol="0">
            <a:spAutoFit/>
          </a:bodyPr>
          <a:lstStyle>
            <a:defPPr>
              <a:defRPr lang="el-GR"/>
            </a:defPPr>
            <a:lvl1pPr>
              <a:spcAft>
                <a:spcPts val="600"/>
              </a:spcAft>
              <a:defRPr sz="2800" b="1">
                <a:solidFill>
                  <a:schemeClr val="accent1"/>
                </a:solidFill>
              </a:defRPr>
            </a:lvl1pPr>
          </a:lstStyle>
          <a:p>
            <a:r>
              <a:rPr lang="el-GR" sz="2600" dirty="0"/>
              <a:t>22/10/2023 10</a:t>
            </a:r>
            <a:r>
              <a:rPr lang="en-US" sz="2600" dirty="0"/>
              <a:t>km </a:t>
            </a:r>
            <a:r>
              <a:rPr lang="el-GR" sz="2600" dirty="0"/>
              <a:t>ΤΙΡΑΝΑ</a:t>
            </a:r>
          </a:p>
        </p:txBody>
      </p:sp>
    </p:spTree>
    <p:extLst>
      <p:ext uri="{BB962C8B-B14F-4D97-AF65-F5344CB8AC3E}">
        <p14:creationId xmlns:p14="http://schemas.microsoft.com/office/powerpoint/2010/main" val="35521963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054" name="Picture 6" descr="40th Anniversary Edition of Authentic Athens Marathon Attracts Record  Number of Participants from Around the Globe - Greek City Times">
            <a:extLst>
              <a:ext uri="{FF2B5EF4-FFF2-40B4-BE49-F238E27FC236}">
                <a16:creationId xmlns:a16="http://schemas.microsoft.com/office/drawing/2014/main" id="{428D2E6C-C803-91F3-C8ED-68D4FBF6270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05" r="-1" b="-1"/>
          <a:stretch/>
        </p:blipFill>
        <p:spPr bwMode="auto">
          <a:xfrm>
            <a:off x="20" y="10"/>
            <a:ext cx="9141724" cy="6863475"/>
          </a:xfrm>
          <a:custGeom>
            <a:avLst/>
            <a:gdLst/>
            <a:ahLst/>
            <a:cxnLst/>
            <a:rect l="l" t="t" r="r" b="b"/>
            <a:pathLst>
              <a:path w="9141744" h="6863485">
                <a:moveTo>
                  <a:pt x="0" y="0"/>
                </a:moveTo>
                <a:lnTo>
                  <a:pt x="5963051" y="0"/>
                </a:lnTo>
                <a:lnTo>
                  <a:pt x="9141744" y="6863485"/>
                </a:lnTo>
                <a:lnTo>
                  <a:pt x="0" y="6863485"/>
                </a:lnTo>
                <a:lnTo>
                  <a:pt x="0" y="0"/>
                </a:lnTo>
                <a:close/>
              </a:path>
            </a:pathLst>
          </a:custGeom>
          <a:noFill/>
          <a:extLst>
            <a:ext uri="{909E8E84-426E-40DD-AFC4-6F175D3DCCD1}">
              <a14:hiddenFill xmlns:a14="http://schemas.microsoft.com/office/drawing/2010/main">
                <a:solidFill>
                  <a:srgbClr val="FFFFFF"/>
                </a:solidFill>
              </a14:hiddenFill>
            </a:ext>
          </a:extLst>
        </p:spPr>
      </p:pic>
      <p:pic>
        <p:nvPicPr>
          <p:cNvPr id="2056" name="Picture 8" descr="Eliud Kipchoge Won the Men's Olympic Marathon - The New York Times">
            <a:extLst>
              <a:ext uri="{FF2B5EF4-FFF2-40B4-BE49-F238E27FC236}">
                <a16:creationId xmlns:a16="http://schemas.microsoft.com/office/drawing/2014/main" id="{2B1F6907-0EF8-54EE-BFB0-FA422777873C}"/>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042" r="5541" b="-3"/>
          <a:stretch/>
        </p:blipFill>
        <p:spPr bwMode="auto">
          <a:xfrm>
            <a:off x="5790353" y="10"/>
            <a:ext cx="6401647" cy="6852984"/>
          </a:xfrm>
          <a:custGeom>
            <a:avLst/>
            <a:gdLst/>
            <a:ahLst/>
            <a:cxnLst/>
            <a:rect l="l" t="t" r="r" b="b"/>
            <a:pathLst>
              <a:path w="6401647" h="6852994">
                <a:moveTo>
                  <a:pt x="354282" y="0"/>
                </a:moveTo>
                <a:lnTo>
                  <a:pt x="6401647" y="0"/>
                </a:lnTo>
                <a:lnTo>
                  <a:pt x="6401647" y="6852994"/>
                </a:lnTo>
                <a:lnTo>
                  <a:pt x="0" y="6852994"/>
                </a:lnTo>
                <a:lnTo>
                  <a:pt x="0" y="6852993"/>
                </a:lnTo>
                <a:lnTo>
                  <a:pt x="3528116" y="6852993"/>
                </a:ln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800190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120E85CC-FCCB-CCA8-95BB-5EF48A5742B2}"/>
            </a:ext>
          </a:extLst>
        </p:cNvPr>
        <p:cNvGrpSpPr/>
        <p:nvPr/>
      </p:nvGrpSpPr>
      <p:grpSpPr>
        <a:xfrm>
          <a:off x="0" y="0"/>
          <a:ext cx="0" cy="0"/>
          <a:chOff x="0" y="0"/>
          <a:chExt cx="0" cy="0"/>
        </a:xfrm>
      </p:grpSpPr>
      <p:sp useBgFill="1">
        <p:nvSpPr>
          <p:cNvPr id="3079" name="Rectangle 3078">
            <a:extLst>
              <a:ext uri="{FF2B5EF4-FFF2-40B4-BE49-F238E27FC236}">
                <a16:creationId xmlns:a16="http://schemas.microsoft.com/office/drawing/2014/main" id="{2B97F24A-32CE-4C1C-A50D-3016B394DC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Τίτλος 1">
            <a:extLst>
              <a:ext uri="{FF2B5EF4-FFF2-40B4-BE49-F238E27FC236}">
                <a16:creationId xmlns:a16="http://schemas.microsoft.com/office/drawing/2014/main" id="{075A971F-6FD1-F175-A8B1-03CA26A2429A}"/>
              </a:ext>
            </a:extLst>
          </p:cNvPr>
          <p:cNvSpPr>
            <a:spLocks noGrp="1"/>
          </p:cNvSpPr>
          <p:nvPr>
            <p:ph type="title"/>
          </p:nvPr>
        </p:nvSpPr>
        <p:spPr>
          <a:xfrm>
            <a:off x="630936" y="639520"/>
            <a:ext cx="4424192" cy="1719072"/>
          </a:xfrm>
        </p:spPr>
        <p:txBody>
          <a:bodyPr anchor="b">
            <a:noAutofit/>
          </a:bodyPr>
          <a:lstStyle/>
          <a:p>
            <a:r>
              <a:rPr lang="el-GR" sz="3200" dirty="0"/>
              <a:t>Γ’ Κύκλος Προετοιμασίας – 2</a:t>
            </a:r>
            <a:r>
              <a:rPr lang="el-GR" sz="3200" baseline="30000" dirty="0"/>
              <a:t>ος</a:t>
            </a:r>
            <a:r>
              <a:rPr lang="el-GR" sz="3200" dirty="0"/>
              <a:t> </a:t>
            </a:r>
            <a:r>
              <a:rPr lang="el-GR" sz="3200" dirty="0" err="1"/>
              <a:t>Μεσόκυκλος</a:t>
            </a:r>
            <a:r>
              <a:rPr lang="el-GR" sz="3200" dirty="0"/>
              <a:t> </a:t>
            </a:r>
            <a:br>
              <a:rPr lang="el-GR" sz="3200" dirty="0"/>
            </a:br>
            <a:r>
              <a:rPr lang="el-GR" sz="3200" dirty="0"/>
              <a:t>(3 εβδομάδες) </a:t>
            </a:r>
          </a:p>
        </p:txBody>
      </p:sp>
      <p:sp>
        <p:nvSpPr>
          <p:cNvPr id="3081" name="sketch line">
            <a:extLst>
              <a:ext uri="{FF2B5EF4-FFF2-40B4-BE49-F238E27FC236}">
                <a16:creationId xmlns:a16="http://schemas.microsoft.com/office/drawing/2014/main" id="{CD8B4F24-440B-49E9-B85D-733523DC06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2573756"/>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Θέση περιεχομένου 2">
            <a:extLst>
              <a:ext uri="{FF2B5EF4-FFF2-40B4-BE49-F238E27FC236}">
                <a16:creationId xmlns:a16="http://schemas.microsoft.com/office/drawing/2014/main" id="{03CA69FA-EB15-A015-9F15-ECEE2E9FFD91}"/>
              </a:ext>
            </a:extLst>
          </p:cNvPr>
          <p:cNvSpPr>
            <a:spLocks noGrp="1"/>
          </p:cNvSpPr>
          <p:nvPr>
            <p:ph idx="1"/>
          </p:nvPr>
        </p:nvSpPr>
        <p:spPr>
          <a:xfrm>
            <a:off x="338203" y="2807208"/>
            <a:ext cx="4716923" cy="3410712"/>
          </a:xfrm>
        </p:spPr>
        <p:txBody>
          <a:bodyPr anchor="t">
            <a:noAutofit/>
          </a:bodyPr>
          <a:lstStyle/>
          <a:p>
            <a:r>
              <a:rPr lang="el-GR" sz="2000" dirty="0"/>
              <a:t>9-10 προπονήσεις/ εβδομάδα (2-3 διπλές προπονήσεις)</a:t>
            </a:r>
          </a:p>
          <a:p>
            <a:r>
              <a:rPr lang="el-GR" sz="2000" dirty="0"/>
              <a:t>1-2 φορές ενδυνάμωση</a:t>
            </a:r>
          </a:p>
          <a:p>
            <a:r>
              <a:rPr lang="el-GR" sz="2000" dirty="0"/>
              <a:t>2 φορές κομμάτια </a:t>
            </a:r>
            <a:endParaRPr lang="en-US" sz="2000" dirty="0"/>
          </a:p>
          <a:p>
            <a:pPr marL="971550" lvl="1" indent="-514350">
              <a:buFont typeface="+mj-lt"/>
              <a:buAutoNum type="arabicPeriod"/>
            </a:pPr>
            <a:r>
              <a:rPr lang="en-US" sz="2000" dirty="0"/>
              <a:t>“</a:t>
            </a:r>
            <a:r>
              <a:rPr lang="el-GR" sz="2000" dirty="0"/>
              <a:t>μικρά</a:t>
            </a:r>
            <a:r>
              <a:rPr lang="en-US" sz="2000" dirty="0"/>
              <a:t>”</a:t>
            </a:r>
            <a:r>
              <a:rPr lang="el-GR" sz="2000" dirty="0"/>
              <a:t> κομμάτια</a:t>
            </a:r>
            <a:r>
              <a:rPr lang="en-US" sz="2000" dirty="0"/>
              <a:t> (</a:t>
            </a:r>
            <a:r>
              <a:rPr lang="el-GR" sz="2000" dirty="0"/>
              <a:t>20</a:t>
            </a:r>
            <a:r>
              <a:rPr lang="en-US" sz="2000" dirty="0"/>
              <a:t>0m – </a:t>
            </a:r>
            <a:r>
              <a:rPr lang="el-GR" sz="2000" dirty="0"/>
              <a:t>5</a:t>
            </a:r>
            <a:r>
              <a:rPr lang="en-US" sz="2000" dirty="0"/>
              <a:t>00m) [</a:t>
            </a:r>
            <a:r>
              <a:rPr lang="el-GR" sz="2000" dirty="0"/>
              <a:t>6~</a:t>
            </a:r>
            <a:r>
              <a:rPr lang="en-US" sz="2000" dirty="0"/>
              <a:t> km/ </a:t>
            </a:r>
            <a:r>
              <a:rPr lang="el-GR" sz="2000" dirty="0"/>
              <a:t>προπόνηση</a:t>
            </a:r>
            <a:r>
              <a:rPr lang="en-US" sz="2000" dirty="0"/>
              <a:t>]</a:t>
            </a:r>
          </a:p>
          <a:p>
            <a:pPr marL="971550" lvl="1" indent="-514350">
              <a:buFont typeface="+mj-lt"/>
              <a:buAutoNum type="arabicPeriod"/>
            </a:pPr>
            <a:r>
              <a:rPr lang="en-US" sz="2000" dirty="0"/>
              <a:t>“</a:t>
            </a:r>
            <a:r>
              <a:rPr lang="el-GR" sz="2000" dirty="0"/>
              <a:t>μεγάλα</a:t>
            </a:r>
            <a:r>
              <a:rPr lang="en-US" sz="2000" dirty="0"/>
              <a:t>”</a:t>
            </a:r>
            <a:r>
              <a:rPr lang="el-GR" sz="2000" dirty="0"/>
              <a:t> κομμάτια</a:t>
            </a:r>
            <a:r>
              <a:rPr lang="en-US" sz="2000" dirty="0"/>
              <a:t> (</a:t>
            </a:r>
            <a:r>
              <a:rPr lang="el-GR" sz="2000" dirty="0"/>
              <a:t>10</a:t>
            </a:r>
            <a:r>
              <a:rPr lang="en-US" sz="2000" dirty="0"/>
              <a:t>00m –</a:t>
            </a:r>
            <a:r>
              <a:rPr lang="el-GR" sz="2000" dirty="0"/>
              <a:t> 2</a:t>
            </a:r>
            <a:r>
              <a:rPr lang="en-US" sz="2000" dirty="0"/>
              <a:t>000m)</a:t>
            </a:r>
            <a:r>
              <a:rPr lang="el-GR" sz="2000" dirty="0"/>
              <a:t> [~10</a:t>
            </a:r>
            <a:r>
              <a:rPr lang="en-US" sz="2000" dirty="0"/>
              <a:t> km</a:t>
            </a:r>
            <a:r>
              <a:rPr lang="el-GR" sz="2000" dirty="0"/>
              <a:t>/ προπόνηση</a:t>
            </a:r>
            <a:r>
              <a:rPr lang="en-US" sz="2000" dirty="0"/>
              <a:t>]</a:t>
            </a:r>
            <a:endParaRPr lang="el-GR" sz="2000" dirty="0"/>
          </a:p>
          <a:p>
            <a:r>
              <a:rPr lang="el-GR" sz="2000" dirty="0"/>
              <a:t>5-7 φορές συνεχόμενο (5-16</a:t>
            </a:r>
            <a:r>
              <a:rPr lang="en-US" sz="2000" dirty="0"/>
              <a:t> km)</a:t>
            </a:r>
            <a:endParaRPr lang="el-GR" sz="2000" dirty="0"/>
          </a:p>
          <a:p>
            <a:r>
              <a:rPr lang="el-GR" sz="2000" dirty="0"/>
              <a:t>1 </a:t>
            </a:r>
            <a:r>
              <a:rPr lang="en-US" sz="2000" dirty="0"/>
              <a:t>Long Run (</a:t>
            </a:r>
            <a:r>
              <a:rPr lang="el-GR" sz="2000" dirty="0"/>
              <a:t>21-28 </a:t>
            </a:r>
            <a:r>
              <a:rPr lang="en-US" sz="2000" dirty="0"/>
              <a:t>km)</a:t>
            </a:r>
            <a:endParaRPr lang="el-GR" sz="2000" dirty="0"/>
          </a:p>
        </p:txBody>
      </p:sp>
      <p:pic>
        <p:nvPicPr>
          <p:cNvPr id="3074" name="Picture 2" descr="Μαραθώνιος Αθήνας: Πρώτος Έλληνας ο Παναγιώτης Καραΐσκος">
            <a:extLst>
              <a:ext uri="{FF2B5EF4-FFF2-40B4-BE49-F238E27FC236}">
                <a16:creationId xmlns:a16="http://schemas.microsoft.com/office/drawing/2014/main" id="{BFFA0A82-F98F-7DBF-FB70-93EFCEA7DD26}"/>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5055128" y="1625403"/>
            <a:ext cx="6903720" cy="3607193"/>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0C8F9FC9-3B8F-3332-FD4C-E397826B473E}"/>
              </a:ext>
            </a:extLst>
          </p:cNvPr>
          <p:cNvSpPr txBox="1"/>
          <p:nvPr/>
        </p:nvSpPr>
        <p:spPr>
          <a:xfrm>
            <a:off x="127348" y="6317511"/>
            <a:ext cx="11937304" cy="584775"/>
          </a:xfrm>
          <a:prstGeom prst="rect">
            <a:avLst/>
          </a:prstGeom>
          <a:noFill/>
        </p:spPr>
        <p:txBody>
          <a:bodyPr wrap="square" rtlCol="0">
            <a:spAutoFit/>
          </a:bodyPr>
          <a:lstStyle/>
          <a:p>
            <a:pPr>
              <a:spcAft>
                <a:spcPts val="600"/>
              </a:spcAft>
            </a:pPr>
            <a:r>
              <a:rPr lang="el-GR" sz="3100" b="1" dirty="0">
                <a:solidFill>
                  <a:srgbClr val="FF0000"/>
                </a:solidFill>
              </a:rPr>
              <a:t>12/11/2023 ΑΓΩΝΑΣ-ΣΤΟΧΟΣ ΑΥΘΕΝΤΙΚΟΣ ΜΑΡΑΘΩΝΙΟΣ ΑΘΗΝΑΣ</a:t>
            </a:r>
            <a:endParaRPr lang="el-GR" sz="3100" b="1">
              <a:solidFill>
                <a:srgbClr val="FF0000"/>
              </a:solidFill>
            </a:endParaRPr>
          </a:p>
        </p:txBody>
      </p:sp>
    </p:spTree>
    <p:extLst>
      <p:ext uri="{BB962C8B-B14F-4D97-AF65-F5344CB8AC3E}">
        <p14:creationId xmlns:p14="http://schemas.microsoft.com/office/powerpoint/2010/main" val="16275239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743AA782-23D1-4521-8CAD-47662984A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B22F159C-C53C-76A6-C1BE-37CA77637E7C}"/>
              </a:ext>
            </a:extLst>
          </p:cNvPr>
          <p:cNvSpPr>
            <a:spLocks noGrp="1"/>
          </p:cNvSpPr>
          <p:nvPr>
            <p:ph type="title"/>
          </p:nvPr>
        </p:nvSpPr>
        <p:spPr>
          <a:xfrm>
            <a:off x="630935" y="640080"/>
            <a:ext cx="6308483" cy="1481328"/>
          </a:xfrm>
        </p:spPr>
        <p:txBody>
          <a:bodyPr vert="horz" lIns="91440" tIns="45720" rIns="91440" bIns="45720" rtlCol="0" anchor="b">
            <a:normAutofit/>
          </a:bodyPr>
          <a:lstStyle/>
          <a:p>
            <a:r>
              <a:rPr lang="en-US" sz="4200" kern="1200" dirty="0">
                <a:solidFill>
                  <a:schemeClr val="tx1"/>
                </a:solidFill>
                <a:latin typeface="+mj-lt"/>
                <a:ea typeface="+mj-ea"/>
                <a:cs typeface="+mj-cs"/>
              </a:rPr>
              <a:t>ΣΗΜΕΙΑ ΠΡΟΣΟΧΗΣ - ΣΥΜΒΟΥΛΕΣ</a:t>
            </a:r>
          </a:p>
        </p:txBody>
      </p:sp>
      <p:sp>
        <p:nvSpPr>
          <p:cNvPr id="12" name="sketch line">
            <a:extLst>
              <a:ext uri="{FF2B5EF4-FFF2-40B4-BE49-F238E27FC236}">
                <a16:creationId xmlns:a16="http://schemas.microsoft.com/office/drawing/2014/main" id="{650D18FE-0824-4A46-B22C-A86B52E578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2372868"/>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ECAF4DAE-6F58-E730-6351-CBD45CFB8A7C}"/>
              </a:ext>
            </a:extLst>
          </p:cNvPr>
          <p:cNvSpPr txBox="1"/>
          <p:nvPr/>
        </p:nvSpPr>
        <p:spPr>
          <a:xfrm>
            <a:off x="250521" y="2482596"/>
            <a:ext cx="6688897" cy="3726180"/>
          </a:xfrm>
          <a:prstGeom prst="rect">
            <a:avLst/>
          </a:prstGeom>
        </p:spPr>
        <p:txBody>
          <a:bodyPr vert="horz" lIns="91440" tIns="45720" rIns="91440" bIns="45720" rtlCol="0" anchor="t">
            <a:noAutofit/>
          </a:bodyPr>
          <a:lstStyle/>
          <a:p>
            <a:pPr indent="-228600">
              <a:lnSpc>
                <a:spcPct val="90000"/>
              </a:lnSpc>
              <a:spcAft>
                <a:spcPts val="600"/>
              </a:spcAft>
              <a:buFont typeface="Arial" panose="020B0604020202020204" pitchFamily="34" charset="0"/>
              <a:buChar char="•"/>
            </a:pPr>
            <a:r>
              <a:rPr lang="en-US" sz="2400" dirty="0" err="1"/>
              <a:t>Όγκος</a:t>
            </a:r>
            <a:r>
              <a:rPr lang="en-US" sz="2400" dirty="0"/>
              <a:t> </a:t>
            </a:r>
            <a:r>
              <a:rPr lang="en-US" sz="2400" dirty="0" err="1"/>
              <a:t>χιλιομέτρων</a:t>
            </a:r>
            <a:r>
              <a:rPr lang="en-US" sz="2400" dirty="0"/>
              <a:t> α</a:t>
            </a:r>
            <a:r>
              <a:rPr lang="en-US" sz="2400" dirty="0" err="1"/>
              <a:t>νάλογ</a:t>
            </a:r>
            <a:r>
              <a:rPr lang="en-US" sz="2400" dirty="0"/>
              <a:t>α με το επίπεδο</a:t>
            </a:r>
          </a:p>
          <a:p>
            <a:pPr indent="-228600">
              <a:lnSpc>
                <a:spcPct val="90000"/>
              </a:lnSpc>
              <a:spcAft>
                <a:spcPts val="600"/>
              </a:spcAft>
              <a:buFont typeface="Arial" panose="020B0604020202020204" pitchFamily="34" charset="0"/>
              <a:buChar char="•"/>
            </a:pPr>
            <a:endParaRPr lang="en-US" sz="2400" dirty="0"/>
          </a:p>
          <a:p>
            <a:pPr indent="-228600">
              <a:lnSpc>
                <a:spcPct val="90000"/>
              </a:lnSpc>
              <a:spcAft>
                <a:spcPts val="600"/>
              </a:spcAft>
              <a:buFont typeface="Arial" panose="020B0604020202020204" pitchFamily="34" charset="0"/>
              <a:buChar char="•"/>
            </a:pPr>
            <a:r>
              <a:rPr lang="en-US" sz="2400" dirty="0" err="1"/>
              <a:t>Έντ</a:t>
            </a:r>
            <a:r>
              <a:rPr lang="en-US" sz="2400" dirty="0"/>
              <a:t>αση προπόνησης</a:t>
            </a:r>
          </a:p>
          <a:p>
            <a:pPr indent="-228600">
              <a:lnSpc>
                <a:spcPct val="90000"/>
              </a:lnSpc>
              <a:spcAft>
                <a:spcPts val="600"/>
              </a:spcAft>
              <a:buFont typeface="Arial" panose="020B0604020202020204" pitchFamily="34" charset="0"/>
              <a:buChar char="•"/>
            </a:pPr>
            <a:endParaRPr lang="en-US" sz="2400" dirty="0"/>
          </a:p>
          <a:p>
            <a:pPr indent="-228600">
              <a:lnSpc>
                <a:spcPct val="90000"/>
              </a:lnSpc>
              <a:spcAft>
                <a:spcPts val="600"/>
              </a:spcAft>
              <a:buFont typeface="Arial" panose="020B0604020202020204" pitchFamily="34" charset="0"/>
              <a:buChar char="•"/>
            </a:pPr>
            <a:r>
              <a:rPr lang="en-US" sz="2400" dirty="0" err="1"/>
              <a:t>Μορφές</a:t>
            </a:r>
            <a:r>
              <a:rPr lang="en-US" sz="2400" dirty="0"/>
              <a:t> </a:t>
            </a:r>
            <a:r>
              <a:rPr lang="en-US" sz="2400" dirty="0" err="1"/>
              <a:t>ενδυνάμωσης</a:t>
            </a:r>
            <a:r>
              <a:rPr lang="en-US" sz="2400" dirty="0"/>
              <a:t> (α</a:t>
            </a:r>
            <a:r>
              <a:rPr lang="en-US" sz="2400" dirty="0" err="1"/>
              <a:t>νηφόρες</a:t>
            </a:r>
            <a:r>
              <a:rPr lang="en-US" sz="2400" dirty="0"/>
              <a:t>, </a:t>
            </a:r>
            <a:r>
              <a:rPr lang="en-US" sz="2400" dirty="0" err="1"/>
              <a:t>λάστιχ</a:t>
            </a:r>
            <a:r>
              <a:rPr lang="en-US" sz="2400" dirty="0"/>
              <a:t>α, δρομικές, βάρη, κτλ)</a:t>
            </a:r>
          </a:p>
          <a:p>
            <a:pPr indent="-228600">
              <a:lnSpc>
                <a:spcPct val="90000"/>
              </a:lnSpc>
              <a:spcAft>
                <a:spcPts val="600"/>
              </a:spcAft>
              <a:buFont typeface="Arial" panose="020B0604020202020204" pitchFamily="34" charset="0"/>
              <a:buChar char="•"/>
            </a:pPr>
            <a:endParaRPr lang="en-US" sz="2400" dirty="0"/>
          </a:p>
          <a:p>
            <a:pPr indent="-228600">
              <a:lnSpc>
                <a:spcPct val="90000"/>
              </a:lnSpc>
              <a:spcAft>
                <a:spcPts val="600"/>
              </a:spcAft>
              <a:buFont typeface="Arial" panose="020B0604020202020204" pitchFamily="34" charset="0"/>
              <a:buChar char="•"/>
            </a:pPr>
            <a:r>
              <a:rPr lang="en-US" sz="2400" dirty="0" err="1"/>
              <a:t>Δι</a:t>
            </a:r>
            <a:r>
              <a:rPr lang="en-US" sz="2400" dirty="0"/>
              <a:t>ατροφή</a:t>
            </a:r>
          </a:p>
          <a:p>
            <a:pPr indent="-228600">
              <a:lnSpc>
                <a:spcPct val="90000"/>
              </a:lnSpc>
              <a:spcAft>
                <a:spcPts val="600"/>
              </a:spcAft>
              <a:buFont typeface="Arial" panose="020B0604020202020204" pitchFamily="34" charset="0"/>
              <a:buChar char="•"/>
            </a:pPr>
            <a:endParaRPr lang="en-US" sz="2400" dirty="0"/>
          </a:p>
          <a:p>
            <a:pPr indent="-228600">
              <a:lnSpc>
                <a:spcPct val="90000"/>
              </a:lnSpc>
              <a:spcAft>
                <a:spcPts val="600"/>
              </a:spcAft>
              <a:buFont typeface="Arial" panose="020B0604020202020204" pitchFamily="34" charset="0"/>
              <a:buChar char="•"/>
            </a:pPr>
            <a:r>
              <a:rPr lang="en-US" sz="2400" dirty="0" err="1"/>
              <a:t>Τροφοδοσί</a:t>
            </a:r>
            <a:r>
              <a:rPr lang="en-US" sz="2400" dirty="0"/>
              <a:t>α στον αγώνα </a:t>
            </a:r>
          </a:p>
        </p:txBody>
      </p:sp>
      <p:pic>
        <p:nvPicPr>
          <p:cNvPr id="5" name="Εικόνα 4">
            <a:extLst>
              <a:ext uri="{FF2B5EF4-FFF2-40B4-BE49-F238E27FC236}">
                <a16:creationId xmlns:a16="http://schemas.microsoft.com/office/drawing/2014/main" id="{47318D25-C300-34B1-7F20-D8E47A4EE082}"/>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095915" y="640080"/>
            <a:ext cx="3465233" cy="5577840"/>
          </a:xfrm>
          <a:prstGeom prst="rect">
            <a:avLst/>
          </a:prstGeom>
        </p:spPr>
      </p:pic>
    </p:spTree>
    <p:extLst>
      <p:ext uri="{BB962C8B-B14F-4D97-AF65-F5344CB8AC3E}">
        <p14:creationId xmlns:p14="http://schemas.microsoft.com/office/powerpoint/2010/main" val="8175515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Εικόνα 4">
            <a:extLst>
              <a:ext uri="{FF2B5EF4-FFF2-40B4-BE49-F238E27FC236}">
                <a16:creationId xmlns:a16="http://schemas.microsoft.com/office/drawing/2014/main" id="{35858E82-5EAB-2FB5-D24F-3277A2E9FD9B}"/>
              </a:ext>
            </a:extLst>
          </p:cNvPr>
          <p:cNvPicPr>
            <a:picLocks noChangeAspect="1"/>
          </p:cNvPicPr>
          <p:nvPr/>
        </p:nvPicPr>
        <p:blipFill rotWithShape="1">
          <a:blip r:embed="rId2">
            <a:extLst>
              <a:ext uri="{28A0092B-C50C-407E-A947-70E740481C1C}">
                <a14:useLocalDpi xmlns:a14="http://schemas.microsoft.com/office/drawing/2010/main" val="0"/>
              </a:ext>
            </a:extLst>
          </a:blip>
          <a:srcRect b="15730"/>
          <a:stretch/>
        </p:blipFill>
        <p:spPr>
          <a:xfrm>
            <a:off x="20" y="10"/>
            <a:ext cx="12191980" cy="6857990"/>
          </a:xfrm>
          <a:prstGeom prst="rect">
            <a:avLst/>
          </a:prstGeom>
        </p:spPr>
      </p:pic>
      <p:sp>
        <p:nvSpPr>
          <p:cNvPr id="10" name="Rectangle 9">
            <a:extLst>
              <a:ext uri="{FF2B5EF4-FFF2-40B4-BE49-F238E27FC236}">
                <a16:creationId xmlns:a16="http://schemas.microsoft.com/office/drawing/2014/main" id="{37C89E4B-3C9F-44B9-8B86-D9E3D112D8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320142"/>
            <a:ext cx="12192000" cy="736551"/>
          </a:xfrm>
          <a:prstGeom prst="rect">
            <a:avLst/>
          </a:prstGeom>
          <a:solidFill>
            <a:schemeClr val="bg1">
              <a:alpha val="9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EFF8CE6F-FC73-73F0-D139-CE84B5CFD7E9}"/>
              </a:ext>
            </a:extLst>
          </p:cNvPr>
          <p:cNvSpPr>
            <a:spLocks noGrp="1"/>
          </p:cNvSpPr>
          <p:nvPr>
            <p:ph type="title"/>
          </p:nvPr>
        </p:nvSpPr>
        <p:spPr>
          <a:xfrm>
            <a:off x="523875" y="5317240"/>
            <a:ext cx="11210925" cy="744836"/>
          </a:xfrm>
        </p:spPr>
        <p:txBody>
          <a:bodyPr vert="horz" lIns="91440" tIns="45720" rIns="91440" bIns="45720" rtlCol="0" anchor="ctr">
            <a:normAutofit/>
          </a:bodyPr>
          <a:lstStyle/>
          <a:p>
            <a:pPr algn="ctr"/>
            <a:r>
              <a:rPr lang="en-US" sz="3600">
                <a:solidFill>
                  <a:schemeClr val="tx1">
                    <a:lumMod val="85000"/>
                    <a:lumOff val="15000"/>
                  </a:schemeClr>
                </a:solidFill>
              </a:rPr>
              <a:t>ΕΥΧΑΡΙΣΤΩ ΓΙΑ ΤΗΝ ΠΡΟΣΟΧΗ ΣΑΣ !!!</a:t>
            </a:r>
          </a:p>
        </p:txBody>
      </p:sp>
      <p:cxnSp>
        <p:nvCxnSpPr>
          <p:cNvPr id="12" name="Straight Connector 11">
            <a:extLst>
              <a:ext uri="{FF2B5EF4-FFF2-40B4-BE49-F238E27FC236}">
                <a16:creationId xmlns:a16="http://schemas.microsoft.com/office/drawing/2014/main" id="{AA2EAA10-076F-46BD-8F0F-B9A2FB77A85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5241983"/>
            <a:ext cx="12192000" cy="0"/>
          </a:xfrm>
          <a:prstGeom prst="line">
            <a:avLst/>
          </a:prstGeom>
          <a:ln w="41275">
            <a:solidFill>
              <a:schemeClr val="bg1">
                <a:alpha val="90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D891E407-403B-4764-86C9-33A56D3BCAA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34852"/>
            <a:ext cx="12192000" cy="0"/>
          </a:xfrm>
          <a:prstGeom prst="line">
            <a:avLst/>
          </a:prstGeom>
          <a:ln w="41275">
            <a:solidFill>
              <a:schemeClr val="bg1">
                <a:alpha val="9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07948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9">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Εικόνα 4" descr="Εικόνα που περιέχει άτομο, ρουχισμός, στίβος, ουρανός&#10;&#10;Περιγραφή που δημιουργήθηκε αυτόματα">
            <a:extLst>
              <a:ext uri="{FF2B5EF4-FFF2-40B4-BE49-F238E27FC236}">
                <a16:creationId xmlns:a16="http://schemas.microsoft.com/office/drawing/2014/main" id="{785C38BC-4CC5-28B9-DC21-9E39E7F87A62}"/>
              </a:ext>
            </a:extLst>
          </p:cNvPr>
          <p:cNvPicPr>
            <a:picLocks noChangeAspect="1"/>
          </p:cNvPicPr>
          <p:nvPr/>
        </p:nvPicPr>
        <p:blipFill rotWithShape="1">
          <a:blip r:embed="rId2">
            <a:extLst>
              <a:ext uri="{28A0092B-C50C-407E-A947-70E740481C1C}">
                <a14:useLocalDpi xmlns:a14="http://schemas.microsoft.com/office/drawing/2010/main" val="0"/>
              </a:ext>
            </a:extLst>
          </a:blip>
          <a:srcRect r="858" b="-1"/>
          <a:stretch/>
        </p:blipFill>
        <p:spPr>
          <a:xfrm>
            <a:off x="457200" y="457200"/>
            <a:ext cx="11277600" cy="5943600"/>
          </a:xfrm>
          <a:prstGeom prst="rect">
            <a:avLst/>
          </a:prstGeom>
        </p:spPr>
      </p:pic>
    </p:spTree>
    <p:extLst>
      <p:ext uri="{BB962C8B-B14F-4D97-AF65-F5344CB8AC3E}">
        <p14:creationId xmlns:p14="http://schemas.microsoft.com/office/powerpoint/2010/main" val="214758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περιεχομένου 2">
            <a:extLst>
              <a:ext uri="{FF2B5EF4-FFF2-40B4-BE49-F238E27FC236}">
                <a16:creationId xmlns:a16="http://schemas.microsoft.com/office/drawing/2014/main" id="{C501D434-A999-9B97-6162-82EE2C1B603E}"/>
              </a:ext>
            </a:extLst>
          </p:cNvPr>
          <p:cNvSpPr>
            <a:spLocks noGrp="1"/>
          </p:cNvSpPr>
          <p:nvPr>
            <p:ph idx="1"/>
          </p:nvPr>
        </p:nvSpPr>
        <p:spPr>
          <a:xfrm>
            <a:off x="838200" y="914400"/>
            <a:ext cx="10515600" cy="5262563"/>
          </a:xfrm>
        </p:spPr>
        <p:txBody>
          <a:bodyPr/>
          <a:lstStyle/>
          <a:p>
            <a:pPr marL="0" indent="0">
              <a:buNone/>
            </a:pPr>
            <a:r>
              <a:rPr lang="el-GR" b="1" dirty="0">
                <a:latin typeface="Times New Roman" panose="02020603050405020304" pitchFamily="18" charset="0"/>
                <a:cs typeface="Times New Roman" panose="02020603050405020304" pitchFamily="18" charset="0"/>
              </a:rPr>
              <a:t>Ποιοι είναι οι βασικοί παράγοντες που επηρεάζουν την απόδοση ;;; </a:t>
            </a:r>
          </a:p>
        </p:txBody>
      </p:sp>
      <p:pic>
        <p:nvPicPr>
          <p:cNvPr id="5" name="Picture 2" descr="Image result for question mark">
            <a:extLst>
              <a:ext uri="{FF2B5EF4-FFF2-40B4-BE49-F238E27FC236}">
                <a16:creationId xmlns:a16="http://schemas.microsoft.com/office/drawing/2014/main" id="{6D7B5486-511A-5857-7C6A-CCD6E69AECD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27512" y="1781541"/>
            <a:ext cx="3736975" cy="37249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602949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a:extLst>
              <a:ext uri="{FF2B5EF4-FFF2-40B4-BE49-F238E27FC236}">
                <a16:creationId xmlns:a16="http://schemas.microsoft.com/office/drawing/2014/main" id="{D2AEA68B-FCD8-3D35-EF70-27AAF0F69D2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p:blipFill>
        <p:spPr bwMode="auto">
          <a:xfrm>
            <a:off x="4072139" y="2155466"/>
            <a:ext cx="3749326" cy="2493302"/>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Image result for cardiopulmonary system">
            <a:extLst>
              <a:ext uri="{FF2B5EF4-FFF2-40B4-BE49-F238E27FC236}">
                <a16:creationId xmlns:a16="http://schemas.microsoft.com/office/drawing/2014/main" id="{7ADC0F2E-46CA-0002-EFD8-500E6D5F096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1949" y="619182"/>
            <a:ext cx="2493236" cy="125925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6" descr="Image result for stopwatch">
            <a:extLst>
              <a:ext uri="{FF2B5EF4-FFF2-40B4-BE49-F238E27FC236}">
                <a16:creationId xmlns:a16="http://schemas.microsoft.com/office/drawing/2014/main" id="{C52EF1A3-3DFE-F2BA-5C6E-46828920DB37}"/>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817238" y="619182"/>
            <a:ext cx="2792224" cy="1259253"/>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10" descr="Image result for Î·Î¼ÎµÏÎ¿Î¼Î·Î½Î¹Î±">
            <a:extLst>
              <a:ext uri="{FF2B5EF4-FFF2-40B4-BE49-F238E27FC236}">
                <a16:creationId xmlns:a16="http://schemas.microsoft.com/office/drawing/2014/main" id="{5EA3B8B9-5399-2D50-93BA-3781E071B0D8}"/>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24753" y="5067696"/>
            <a:ext cx="2707629" cy="1259253"/>
          </a:xfrm>
          <a:prstGeom prst="rect">
            <a:avLst/>
          </a:prstGeom>
          <a:noFill/>
          <a:extLst>
            <a:ext uri="{909E8E84-426E-40DD-AFC4-6F175D3DCCD1}">
              <a14:hiddenFill xmlns:a14="http://schemas.microsoft.com/office/drawing/2010/main">
                <a:solidFill>
                  <a:srgbClr val="FFFFFF"/>
                </a:solidFill>
              </a14:hiddenFill>
            </a:ext>
          </a:extLst>
        </p:spPr>
      </p:pic>
      <p:pic>
        <p:nvPicPr>
          <p:cNvPr id="8" name="Εικόνα 7">
            <a:extLst>
              <a:ext uri="{FF2B5EF4-FFF2-40B4-BE49-F238E27FC236}">
                <a16:creationId xmlns:a16="http://schemas.microsoft.com/office/drawing/2014/main" id="{818D42B5-D818-3D3F-4C63-74AD9265B63D}"/>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9312091" y="4458060"/>
            <a:ext cx="1802518" cy="2105341"/>
          </a:xfrm>
          <a:prstGeom prst="rect">
            <a:avLst/>
          </a:prstGeom>
        </p:spPr>
      </p:pic>
      <p:sp>
        <p:nvSpPr>
          <p:cNvPr id="9" name="Δεξιό βέλος 6">
            <a:extLst>
              <a:ext uri="{FF2B5EF4-FFF2-40B4-BE49-F238E27FC236}">
                <a16:creationId xmlns:a16="http://schemas.microsoft.com/office/drawing/2014/main" id="{E73F4C0F-9CC3-C167-1BAB-DDE4C37691BD}"/>
              </a:ext>
            </a:extLst>
          </p:cNvPr>
          <p:cNvSpPr/>
          <p:nvPr/>
        </p:nvSpPr>
        <p:spPr>
          <a:xfrm rot="19589291">
            <a:off x="7975853" y="1998076"/>
            <a:ext cx="878883" cy="3417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Δεξιό βέλος 11">
            <a:extLst>
              <a:ext uri="{FF2B5EF4-FFF2-40B4-BE49-F238E27FC236}">
                <a16:creationId xmlns:a16="http://schemas.microsoft.com/office/drawing/2014/main" id="{F076B478-8991-E4B8-DCCC-659DAD1D4438}"/>
              </a:ext>
            </a:extLst>
          </p:cNvPr>
          <p:cNvSpPr/>
          <p:nvPr/>
        </p:nvSpPr>
        <p:spPr>
          <a:xfrm rot="8313783">
            <a:off x="3115161" y="4477887"/>
            <a:ext cx="878883" cy="3417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1" name="Δεξιό βέλος 12">
            <a:extLst>
              <a:ext uri="{FF2B5EF4-FFF2-40B4-BE49-F238E27FC236}">
                <a16:creationId xmlns:a16="http://schemas.microsoft.com/office/drawing/2014/main" id="{DFBF718A-9BF1-F323-6EEE-C105464F8414}"/>
              </a:ext>
            </a:extLst>
          </p:cNvPr>
          <p:cNvSpPr/>
          <p:nvPr/>
        </p:nvSpPr>
        <p:spPr>
          <a:xfrm rot="13006768">
            <a:off x="3052217" y="2083305"/>
            <a:ext cx="878883" cy="3417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2" name="Δεξιό βέλος 13">
            <a:extLst>
              <a:ext uri="{FF2B5EF4-FFF2-40B4-BE49-F238E27FC236}">
                <a16:creationId xmlns:a16="http://schemas.microsoft.com/office/drawing/2014/main" id="{C7D0A009-A1AE-F072-0BDB-8840F280C15E}"/>
              </a:ext>
            </a:extLst>
          </p:cNvPr>
          <p:cNvSpPr/>
          <p:nvPr/>
        </p:nvSpPr>
        <p:spPr>
          <a:xfrm rot="2065003">
            <a:off x="8091328" y="4507471"/>
            <a:ext cx="878883" cy="3417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2079073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 calcmode="lin" valueType="num">
                                      <p:cBhvr additive="base">
                                        <p:cTn id="17" dur="500" fill="hold"/>
                                        <p:tgtEl>
                                          <p:spTgt spid="9"/>
                                        </p:tgtEl>
                                        <p:attrNameLst>
                                          <p:attrName>ppt_x</p:attrName>
                                        </p:attrNameLst>
                                      </p:cBhvr>
                                      <p:tavLst>
                                        <p:tav tm="0">
                                          <p:val>
                                            <p:strVal val="#ppt_x"/>
                                          </p:val>
                                        </p:tav>
                                        <p:tav tm="100000">
                                          <p:val>
                                            <p:strVal val="#ppt_x"/>
                                          </p:val>
                                        </p:tav>
                                      </p:tavLst>
                                    </p:anim>
                                    <p:anim calcmode="lin" valueType="num">
                                      <p:cBhvr additive="base">
                                        <p:cTn id="18" dur="500" fill="hold"/>
                                        <p:tgtEl>
                                          <p:spTgt spid="9"/>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6"/>
                                        </p:tgtEl>
                                        <p:attrNameLst>
                                          <p:attrName>style.visibility</p:attrName>
                                        </p:attrNameLst>
                                      </p:cBhvr>
                                      <p:to>
                                        <p:strVal val="visible"/>
                                      </p:to>
                                    </p:set>
                                    <p:anim calcmode="lin" valueType="num">
                                      <p:cBhvr additive="base">
                                        <p:cTn id="21" dur="500" fill="hold"/>
                                        <p:tgtEl>
                                          <p:spTgt spid="6"/>
                                        </p:tgtEl>
                                        <p:attrNameLst>
                                          <p:attrName>ppt_x</p:attrName>
                                        </p:attrNameLst>
                                      </p:cBhvr>
                                      <p:tavLst>
                                        <p:tav tm="0">
                                          <p:val>
                                            <p:strVal val="#ppt_x"/>
                                          </p:val>
                                        </p:tav>
                                        <p:tav tm="100000">
                                          <p:val>
                                            <p:strVal val="#ppt_x"/>
                                          </p:val>
                                        </p:tav>
                                      </p:tavLst>
                                    </p:anim>
                                    <p:anim calcmode="lin" valueType="num">
                                      <p:cBhvr additive="base">
                                        <p:cTn id="2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8"/>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10"/>
                                        </p:tgtEl>
                                        <p:attrNameLst>
                                          <p:attrName>style.visibility</p:attrName>
                                        </p:attrNameLst>
                                      </p:cBhvr>
                                      <p:to>
                                        <p:strVal val="visible"/>
                                      </p:to>
                                    </p:set>
                                    <p:anim calcmode="lin" valueType="num">
                                      <p:cBhvr additive="base">
                                        <p:cTn id="33" dur="500" fill="hold"/>
                                        <p:tgtEl>
                                          <p:spTgt spid="10"/>
                                        </p:tgtEl>
                                        <p:attrNameLst>
                                          <p:attrName>ppt_x</p:attrName>
                                        </p:attrNameLst>
                                      </p:cBhvr>
                                      <p:tavLst>
                                        <p:tav tm="0">
                                          <p:val>
                                            <p:strVal val="#ppt_x"/>
                                          </p:val>
                                        </p:tav>
                                        <p:tav tm="100000">
                                          <p:val>
                                            <p:strVal val="#ppt_x"/>
                                          </p:val>
                                        </p:tav>
                                      </p:tavLst>
                                    </p:anim>
                                    <p:anim calcmode="lin" valueType="num">
                                      <p:cBhvr additive="base">
                                        <p:cTn id="34" dur="500" fill="hold"/>
                                        <p:tgtEl>
                                          <p:spTgt spid="10"/>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7"/>
                                        </p:tgtEl>
                                        <p:attrNameLst>
                                          <p:attrName>style.visibility</p:attrName>
                                        </p:attrNameLst>
                                      </p:cBhvr>
                                      <p:to>
                                        <p:strVal val="visible"/>
                                      </p:to>
                                    </p:set>
                                    <p:anim calcmode="lin" valueType="num">
                                      <p:cBhvr additive="base">
                                        <p:cTn id="37" dur="500" fill="hold"/>
                                        <p:tgtEl>
                                          <p:spTgt spid="7"/>
                                        </p:tgtEl>
                                        <p:attrNameLst>
                                          <p:attrName>ppt_x</p:attrName>
                                        </p:attrNameLst>
                                      </p:cBhvr>
                                      <p:tavLst>
                                        <p:tav tm="0">
                                          <p:val>
                                            <p:strVal val="#ppt_x"/>
                                          </p:val>
                                        </p:tav>
                                        <p:tav tm="100000">
                                          <p:val>
                                            <p:strVal val="#ppt_x"/>
                                          </p:val>
                                        </p:tav>
                                      </p:tavLst>
                                    </p:anim>
                                    <p:anim calcmode="lin" valueType="num">
                                      <p:cBhvr additive="base">
                                        <p:cTn id="3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50AEC6C-53B9-63E9-D5F1-BF7455CE279A}"/>
              </a:ext>
            </a:extLst>
          </p:cNvPr>
          <p:cNvSpPr>
            <a:spLocks noGrp="1"/>
          </p:cNvSpPr>
          <p:nvPr>
            <p:ph type="title"/>
          </p:nvPr>
        </p:nvSpPr>
        <p:spPr>
          <a:xfrm>
            <a:off x="838200" y="0"/>
            <a:ext cx="10515600" cy="1325563"/>
          </a:xfrm>
        </p:spPr>
        <p:txBody>
          <a:bodyPr/>
          <a:lstStyle/>
          <a:p>
            <a:pPr algn="ctr"/>
            <a:r>
              <a:rPr lang="el-GR" dirty="0"/>
              <a:t>Φυσιολογικές Παράμετροι</a:t>
            </a:r>
          </a:p>
        </p:txBody>
      </p:sp>
      <p:pic>
        <p:nvPicPr>
          <p:cNvPr id="4" name="Θέση περιεχομένου 3">
            <a:extLst>
              <a:ext uri="{FF2B5EF4-FFF2-40B4-BE49-F238E27FC236}">
                <a16:creationId xmlns:a16="http://schemas.microsoft.com/office/drawing/2014/main" id="{463ADD40-E923-5BD7-1273-ED97B0BACCF5}"/>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572008" y="939415"/>
            <a:ext cx="9047984" cy="5707191"/>
          </a:xfrm>
        </p:spPr>
      </p:pic>
      <p:sp>
        <p:nvSpPr>
          <p:cNvPr id="5" name="TextBox 4">
            <a:extLst>
              <a:ext uri="{FF2B5EF4-FFF2-40B4-BE49-F238E27FC236}">
                <a16:creationId xmlns:a16="http://schemas.microsoft.com/office/drawing/2014/main" id="{CF9D318D-142D-ACD0-B0B8-2E592E94EA04}"/>
              </a:ext>
            </a:extLst>
          </p:cNvPr>
          <p:cNvSpPr txBox="1"/>
          <p:nvPr/>
        </p:nvSpPr>
        <p:spPr>
          <a:xfrm>
            <a:off x="8743765" y="6145014"/>
            <a:ext cx="2923621" cy="400110"/>
          </a:xfrm>
          <a:prstGeom prst="rect">
            <a:avLst/>
          </a:prstGeom>
          <a:noFill/>
        </p:spPr>
        <p:txBody>
          <a:bodyPr wrap="none" rtlCol="0">
            <a:spAutoFit/>
          </a:bodyPr>
          <a:lstStyle/>
          <a:p>
            <a:r>
              <a:rPr lang="en-US" sz="2000" dirty="0"/>
              <a:t>(Bassett</a:t>
            </a:r>
            <a:r>
              <a:rPr lang="el-GR" sz="2000" dirty="0"/>
              <a:t> &amp; </a:t>
            </a:r>
            <a:r>
              <a:rPr lang="en-US" sz="2000" dirty="0" err="1"/>
              <a:t>Howley</a:t>
            </a:r>
            <a:r>
              <a:rPr lang="el-GR" sz="2000" dirty="0"/>
              <a:t>, 1997</a:t>
            </a:r>
            <a:r>
              <a:rPr lang="en-US" sz="2000" dirty="0"/>
              <a:t>)</a:t>
            </a:r>
            <a:endParaRPr lang="el-GR" sz="2000" dirty="0"/>
          </a:p>
        </p:txBody>
      </p:sp>
    </p:spTree>
    <p:extLst>
      <p:ext uri="{BB962C8B-B14F-4D97-AF65-F5344CB8AC3E}">
        <p14:creationId xmlns:p14="http://schemas.microsoft.com/office/powerpoint/2010/main" val="7510182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C96C8BAF-68F3-4B78-B238-35DF5D8656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4F4CD6D0-5A87-4BA2-A13A-0E40511C3CF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34774" y="699565"/>
            <a:ext cx="3553132" cy="5156200"/>
            <a:chOff x="7807230" y="2012810"/>
            <a:chExt cx="3251252" cy="3459865"/>
          </a:xfrm>
        </p:grpSpPr>
        <p:sp>
          <p:nvSpPr>
            <p:cNvPr id="14" name="Rectangle 13">
              <a:extLst>
                <a:ext uri="{FF2B5EF4-FFF2-40B4-BE49-F238E27FC236}">
                  <a16:creationId xmlns:a16="http://schemas.microsoft.com/office/drawing/2014/main" id="{5877EAC0-2063-444D-8EE9-72FED2E03B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07230" y="2012810"/>
              <a:ext cx="3251252" cy="3459865"/>
            </a:xfrm>
            <a:prstGeom prst="rect">
              <a:avLst/>
            </a:prstGeom>
            <a:gradFill>
              <a:gsLst>
                <a:gs pos="0">
                  <a:srgbClr val="000001"/>
                </a:gs>
                <a:gs pos="100000">
                  <a:srgbClr val="191919"/>
                </a:gs>
              </a:gsLst>
            </a:gradFill>
            <a:ln w="76200" cmpd="sng">
              <a:noFill/>
              <a:miter lim="800000"/>
            </a:ln>
            <a:effectLst>
              <a:outerShdw blurRad="127000" dist="1905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2C155BF8-661A-4F4A-B4EC-923105C692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07231" y="2026142"/>
              <a:ext cx="3251250" cy="3440203"/>
            </a:xfrm>
            <a:prstGeom prst="rect">
              <a:avLst/>
            </a:prstGeom>
            <a:gradFill>
              <a:gsLst>
                <a:gs pos="0">
                  <a:srgbClr val="DADADA"/>
                </a:gs>
                <a:gs pos="100000">
                  <a:srgbClr val="FFFFFE"/>
                </a:gs>
              </a:gsLst>
              <a:lin ang="16200000" scaled="0"/>
            </a:gradFill>
            <a:ln w="762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w="38100" h="38100"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pic>
        <p:nvPicPr>
          <p:cNvPr id="5" name="Εικόνα 4">
            <a:extLst>
              <a:ext uri="{FF2B5EF4-FFF2-40B4-BE49-F238E27FC236}">
                <a16:creationId xmlns:a16="http://schemas.microsoft.com/office/drawing/2014/main" id="{03269220-A226-6210-8392-85D1311F50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6568" y="1619843"/>
            <a:ext cx="3209544" cy="3315644"/>
          </a:xfrm>
          <a:prstGeom prst="rect">
            <a:avLst/>
          </a:prstGeom>
        </p:spPr>
      </p:pic>
      <p:grpSp>
        <p:nvGrpSpPr>
          <p:cNvPr id="17" name="Group 16">
            <a:extLst>
              <a:ext uri="{FF2B5EF4-FFF2-40B4-BE49-F238E27FC236}">
                <a16:creationId xmlns:a16="http://schemas.microsoft.com/office/drawing/2014/main" id="{E9537076-EF48-4F72-9164-FD8260D550A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319434" y="699565"/>
            <a:ext cx="3553132" cy="5156200"/>
            <a:chOff x="7807230" y="2012810"/>
            <a:chExt cx="3251252" cy="3459865"/>
          </a:xfrm>
        </p:grpSpPr>
        <p:sp>
          <p:nvSpPr>
            <p:cNvPr id="18" name="Rectangle 17">
              <a:extLst>
                <a:ext uri="{FF2B5EF4-FFF2-40B4-BE49-F238E27FC236}">
                  <a16:creationId xmlns:a16="http://schemas.microsoft.com/office/drawing/2014/main" id="{689673CB-C48B-4D05-B6E4-B88CD5BAA0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07230" y="2012810"/>
              <a:ext cx="3251252" cy="3459865"/>
            </a:xfrm>
            <a:prstGeom prst="rect">
              <a:avLst/>
            </a:prstGeom>
            <a:gradFill>
              <a:gsLst>
                <a:gs pos="0">
                  <a:srgbClr val="000001"/>
                </a:gs>
                <a:gs pos="100000">
                  <a:srgbClr val="191919"/>
                </a:gs>
              </a:gsLst>
            </a:gradFill>
            <a:ln w="76200" cmpd="sng">
              <a:noFill/>
              <a:miter lim="800000"/>
            </a:ln>
            <a:effectLst>
              <a:outerShdw blurRad="127000" dist="1905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96C31A20-B341-476E-8C04-A26C87E149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07231" y="2026142"/>
              <a:ext cx="3251250" cy="3440203"/>
            </a:xfrm>
            <a:prstGeom prst="rect">
              <a:avLst/>
            </a:prstGeom>
            <a:gradFill>
              <a:gsLst>
                <a:gs pos="0">
                  <a:srgbClr val="DADADA"/>
                </a:gs>
                <a:gs pos="100000">
                  <a:srgbClr val="FFFFFE"/>
                </a:gs>
              </a:gsLst>
              <a:lin ang="16200000" scaled="0"/>
            </a:gradFill>
            <a:ln w="762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w="38100" h="38100"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pic>
        <p:nvPicPr>
          <p:cNvPr id="4" name="Εικόνα 3">
            <a:extLst>
              <a:ext uri="{FF2B5EF4-FFF2-40B4-BE49-F238E27FC236}">
                <a16:creationId xmlns:a16="http://schemas.microsoft.com/office/drawing/2014/main" id="{25A0723D-48FA-F12E-4502-7C88C6026F7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487333" y="1631745"/>
            <a:ext cx="3209544" cy="3291840"/>
          </a:xfrm>
          <a:prstGeom prst="rect">
            <a:avLst/>
          </a:prstGeom>
        </p:spPr>
      </p:pic>
      <p:grpSp>
        <p:nvGrpSpPr>
          <p:cNvPr id="21" name="Group 20">
            <a:extLst>
              <a:ext uri="{FF2B5EF4-FFF2-40B4-BE49-F238E27FC236}">
                <a16:creationId xmlns:a16="http://schemas.microsoft.com/office/drawing/2014/main" id="{6EFC3492-86BD-4D75-B5B4-C2DBFE0BD1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104093" y="699565"/>
            <a:ext cx="3553132" cy="5156200"/>
            <a:chOff x="7807230" y="2012810"/>
            <a:chExt cx="3251252" cy="3459865"/>
          </a:xfrm>
        </p:grpSpPr>
        <p:sp>
          <p:nvSpPr>
            <p:cNvPr id="22" name="Rectangle 21">
              <a:extLst>
                <a:ext uri="{FF2B5EF4-FFF2-40B4-BE49-F238E27FC236}">
                  <a16:creationId xmlns:a16="http://schemas.microsoft.com/office/drawing/2014/main" id="{F72E5074-2516-4705-BFF1-F508394A0A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07230" y="2012810"/>
              <a:ext cx="3251252" cy="3459865"/>
            </a:xfrm>
            <a:prstGeom prst="rect">
              <a:avLst/>
            </a:prstGeom>
            <a:gradFill>
              <a:gsLst>
                <a:gs pos="0">
                  <a:srgbClr val="000001"/>
                </a:gs>
                <a:gs pos="100000">
                  <a:srgbClr val="191919"/>
                </a:gs>
              </a:gsLst>
            </a:gradFill>
            <a:ln w="76200" cmpd="sng">
              <a:noFill/>
              <a:miter lim="800000"/>
            </a:ln>
            <a:effectLst>
              <a:outerShdw blurRad="127000" dist="1905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02259E4C-F24C-4180-AEC3-76255D535E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07231" y="2026142"/>
              <a:ext cx="3251250" cy="3440203"/>
            </a:xfrm>
            <a:prstGeom prst="rect">
              <a:avLst/>
            </a:prstGeom>
            <a:gradFill>
              <a:gsLst>
                <a:gs pos="0">
                  <a:srgbClr val="DADADA"/>
                </a:gs>
                <a:gs pos="100000">
                  <a:srgbClr val="FFFFFE"/>
                </a:gs>
              </a:gsLst>
              <a:lin ang="16200000" scaled="0"/>
            </a:gradFill>
            <a:ln w="762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w="38100" h="38100"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pic>
        <p:nvPicPr>
          <p:cNvPr id="6" name="Εικόνα 5">
            <a:extLst>
              <a:ext uri="{FF2B5EF4-FFF2-40B4-BE49-F238E27FC236}">
                <a16:creationId xmlns:a16="http://schemas.microsoft.com/office/drawing/2014/main" id="{16646E6B-58AB-7266-7352-FC156F41927E}"/>
              </a:ext>
            </a:extLst>
          </p:cNvPr>
          <p:cNvPicPr>
            <a:picLocks noChangeAspect="1"/>
          </p:cNvPicPr>
          <p:nvPr/>
        </p:nvPicPr>
        <p:blipFill>
          <a:blip r:embed="rId5">
            <a:extLst>
              <a:ext uri="{28A0092B-C50C-407E-A947-70E740481C1C}">
                <a14:useLocalDpi xmlns:a14="http://schemas.microsoft.com/office/drawing/2010/main" val="0"/>
              </a:ext>
            </a:extLst>
          </a:blip>
          <a:srcRect/>
          <a:stretch/>
        </p:blipFill>
        <p:spPr>
          <a:xfrm>
            <a:off x="8354860" y="1619843"/>
            <a:ext cx="3004023" cy="3286755"/>
          </a:xfrm>
          <a:prstGeom prst="rect">
            <a:avLst/>
          </a:prstGeom>
        </p:spPr>
      </p:pic>
      <p:sp>
        <p:nvSpPr>
          <p:cNvPr id="7" name="TextBox 6">
            <a:extLst>
              <a:ext uri="{FF2B5EF4-FFF2-40B4-BE49-F238E27FC236}">
                <a16:creationId xmlns:a16="http://schemas.microsoft.com/office/drawing/2014/main" id="{D1FF7940-4491-CC0C-B85E-F814FC732315}"/>
              </a:ext>
            </a:extLst>
          </p:cNvPr>
          <p:cNvSpPr txBox="1"/>
          <p:nvPr/>
        </p:nvSpPr>
        <p:spPr>
          <a:xfrm>
            <a:off x="8743765" y="6145014"/>
            <a:ext cx="3188437" cy="400110"/>
          </a:xfrm>
          <a:prstGeom prst="rect">
            <a:avLst/>
          </a:prstGeom>
          <a:noFill/>
        </p:spPr>
        <p:txBody>
          <a:bodyPr wrap="none" rtlCol="0">
            <a:spAutoFit/>
          </a:bodyPr>
          <a:lstStyle/>
          <a:p>
            <a:r>
              <a:rPr lang="en-US" sz="2000" dirty="0"/>
              <a:t>(</a:t>
            </a:r>
            <a:r>
              <a:rPr lang="en-US" sz="2000" dirty="0" err="1"/>
              <a:t>Sjodin</a:t>
            </a:r>
            <a:r>
              <a:rPr lang="en-US" sz="2000" dirty="0"/>
              <a:t> &amp; </a:t>
            </a:r>
            <a:r>
              <a:rPr lang="en-US" sz="2000" dirty="0" err="1"/>
              <a:t>Svedenhag</a:t>
            </a:r>
            <a:r>
              <a:rPr lang="en-US" sz="2000" dirty="0"/>
              <a:t>, 1985)</a:t>
            </a:r>
            <a:endParaRPr lang="el-GR" sz="2000" dirty="0"/>
          </a:p>
        </p:txBody>
      </p:sp>
    </p:spTree>
    <p:extLst>
      <p:ext uri="{BB962C8B-B14F-4D97-AF65-F5344CB8AC3E}">
        <p14:creationId xmlns:p14="http://schemas.microsoft.com/office/powerpoint/2010/main" val="30637276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DE44B25-5E86-EAC9-3DEE-ABA0641AF798}"/>
              </a:ext>
            </a:extLst>
          </p:cNvPr>
          <p:cNvSpPr>
            <a:spLocks noGrp="1"/>
          </p:cNvSpPr>
          <p:nvPr>
            <p:ph type="title"/>
          </p:nvPr>
        </p:nvSpPr>
        <p:spPr/>
        <p:txBody>
          <a:bodyPr/>
          <a:lstStyle/>
          <a:p>
            <a:pPr algn="ctr"/>
            <a:r>
              <a:rPr lang="el-GR" dirty="0"/>
              <a:t>Τακτική </a:t>
            </a:r>
          </a:p>
        </p:txBody>
      </p:sp>
      <p:sp>
        <p:nvSpPr>
          <p:cNvPr id="3" name="Θέση περιεχομένου 2">
            <a:extLst>
              <a:ext uri="{FF2B5EF4-FFF2-40B4-BE49-F238E27FC236}">
                <a16:creationId xmlns:a16="http://schemas.microsoft.com/office/drawing/2014/main" id="{6E459D34-2E65-ADC8-F5F4-042A1EC9C733}"/>
              </a:ext>
            </a:extLst>
          </p:cNvPr>
          <p:cNvSpPr>
            <a:spLocks noGrp="1"/>
          </p:cNvSpPr>
          <p:nvPr>
            <p:ph idx="1"/>
          </p:nvPr>
        </p:nvSpPr>
        <p:spPr>
          <a:xfrm>
            <a:off x="648929" y="1406013"/>
            <a:ext cx="10874477" cy="4770950"/>
          </a:xfrm>
        </p:spPr>
        <p:txBody>
          <a:bodyPr>
            <a:normAutofit/>
          </a:bodyPr>
          <a:lstStyle/>
          <a:p>
            <a:pPr marL="0" indent="0">
              <a:buNone/>
            </a:pPr>
            <a:r>
              <a:rPr lang="el-GR" dirty="0"/>
              <a:t>Πιο ισορροπημένη τακτική ακολουθούν: </a:t>
            </a:r>
          </a:p>
          <a:p>
            <a:endParaRPr lang="el-GR" dirty="0"/>
          </a:p>
          <a:p>
            <a:r>
              <a:rPr lang="el-GR" b="1" dirty="0"/>
              <a:t>Αθλητές υψηλότερου επιπέδου </a:t>
            </a:r>
            <a:r>
              <a:rPr lang="en-US" dirty="0"/>
              <a:t>vs </a:t>
            </a:r>
            <a:r>
              <a:rPr lang="el-GR" dirty="0"/>
              <a:t>αθλητές χαμηλότερου επιπέδου</a:t>
            </a:r>
          </a:p>
          <a:p>
            <a:pPr marL="0" indent="0" algn="r">
              <a:buNone/>
            </a:pPr>
            <a:r>
              <a:rPr lang="el-GR" sz="1400" dirty="0"/>
              <a:t>(</a:t>
            </a:r>
            <a:r>
              <a:rPr lang="en-US" sz="1400" dirty="0"/>
              <a:t>Hanley, 2015</a:t>
            </a:r>
            <a:r>
              <a:rPr lang="el-GR" sz="1400" dirty="0"/>
              <a:t>, </a:t>
            </a:r>
            <a:r>
              <a:rPr lang="en-US" sz="1400" dirty="0" err="1"/>
              <a:t>Renfree</a:t>
            </a:r>
            <a:r>
              <a:rPr lang="en-US" sz="1400" dirty="0"/>
              <a:t> &amp; St Clair Gibson, 2013</a:t>
            </a:r>
            <a:r>
              <a:rPr lang="el-GR" sz="1400" dirty="0"/>
              <a:t>, </a:t>
            </a:r>
            <a:r>
              <a:rPr lang="en-US" sz="1400" dirty="0"/>
              <a:t>Ely et al., 2008</a:t>
            </a:r>
            <a:r>
              <a:rPr lang="el-GR" sz="1400" dirty="0"/>
              <a:t>, </a:t>
            </a:r>
            <a:r>
              <a:rPr lang="en-US" sz="1400" dirty="0"/>
              <a:t>Santos-Lozano et al., 2014</a:t>
            </a:r>
            <a:r>
              <a:rPr lang="el-GR" sz="1400" dirty="0"/>
              <a:t>, </a:t>
            </a:r>
            <a:r>
              <a:rPr lang="en-US" sz="1400" dirty="0"/>
              <a:t>Haney &amp; Mercer, 2011</a:t>
            </a:r>
            <a:r>
              <a:rPr lang="el-GR" sz="1400" dirty="0"/>
              <a:t>)</a:t>
            </a:r>
          </a:p>
          <a:p>
            <a:endParaRPr lang="el-GR" b="1" dirty="0"/>
          </a:p>
          <a:p>
            <a:r>
              <a:rPr lang="el-GR" b="1" dirty="0"/>
              <a:t>Γυναίκες</a:t>
            </a:r>
            <a:r>
              <a:rPr lang="el-GR" dirty="0"/>
              <a:t> </a:t>
            </a:r>
            <a:r>
              <a:rPr lang="en-US" dirty="0"/>
              <a:t>vs </a:t>
            </a:r>
            <a:r>
              <a:rPr lang="el-GR" dirty="0"/>
              <a:t>Άνδρες</a:t>
            </a:r>
          </a:p>
          <a:p>
            <a:pPr marL="0" indent="0" algn="r">
              <a:buNone/>
            </a:pPr>
            <a:r>
              <a:rPr lang="el-GR" sz="1400" dirty="0"/>
              <a:t>(</a:t>
            </a:r>
            <a:r>
              <a:rPr lang="en-US" sz="1400" dirty="0"/>
              <a:t>Hanley, 201</a:t>
            </a:r>
            <a:r>
              <a:rPr lang="el-GR" sz="1400" dirty="0"/>
              <a:t>6, </a:t>
            </a:r>
            <a:r>
              <a:rPr lang="en-US" sz="1400" dirty="0" err="1"/>
              <a:t>Trubee</a:t>
            </a:r>
            <a:r>
              <a:rPr lang="en-US" sz="1400" dirty="0"/>
              <a:t>, 2011</a:t>
            </a:r>
            <a:r>
              <a:rPr lang="el-GR" sz="1400" dirty="0"/>
              <a:t>, </a:t>
            </a:r>
            <a:r>
              <a:rPr lang="en-US" sz="1400" dirty="0" err="1"/>
              <a:t>Trubee</a:t>
            </a:r>
            <a:r>
              <a:rPr lang="en-US" sz="1400" dirty="0"/>
              <a:t> et al., 2014</a:t>
            </a:r>
            <a:r>
              <a:rPr lang="el-GR" sz="1400" dirty="0"/>
              <a:t>, </a:t>
            </a:r>
            <a:r>
              <a:rPr lang="en-US" sz="1400" dirty="0"/>
              <a:t>March et al., 2011</a:t>
            </a:r>
            <a:r>
              <a:rPr lang="el-GR" sz="1400" dirty="0"/>
              <a:t>, </a:t>
            </a:r>
            <a:r>
              <a:rPr lang="en-US" sz="1400" dirty="0" err="1"/>
              <a:t>Deaner</a:t>
            </a:r>
            <a:r>
              <a:rPr lang="en-US" sz="1400" dirty="0"/>
              <a:t> et al., 2015</a:t>
            </a:r>
            <a:r>
              <a:rPr lang="el-GR" sz="1400" dirty="0"/>
              <a:t>)</a:t>
            </a:r>
          </a:p>
          <a:p>
            <a:endParaRPr lang="el-GR" b="1" dirty="0"/>
          </a:p>
          <a:p>
            <a:r>
              <a:rPr lang="el-GR" b="1" dirty="0"/>
              <a:t>Πιο έμπειροι δρομείς </a:t>
            </a:r>
            <a:r>
              <a:rPr lang="en-US" dirty="0"/>
              <a:t>vs </a:t>
            </a:r>
            <a:r>
              <a:rPr lang="el-GR" dirty="0"/>
              <a:t>αρχάριοι δρομείς</a:t>
            </a:r>
          </a:p>
          <a:p>
            <a:pPr marL="0" indent="0" algn="r">
              <a:buNone/>
            </a:pPr>
            <a:r>
              <a:rPr lang="el-GR" sz="1400" dirty="0"/>
              <a:t>(</a:t>
            </a:r>
            <a:r>
              <a:rPr lang="en-US" sz="1400" dirty="0"/>
              <a:t>March et al., 2011</a:t>
            </a:r>
            <a:r>
              <a:rPr lang="el-GR" sz="1400" dirty="0"/>
              <a:t>)</a:t>
            </a:r>
          </a:p>
        </p:txBody>
      </p:sp>
    </p:spTree>
    <p:extLst>
      <p:ext uri="{BB962C8B-B14F-4D97-AF65-F5344CB8AC3E}">
        <p14:creationId xmlns:p14="http://schemas.microsoft.com/office/powerpoint/2010/main" val="15204395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Εικόνα 4">
            <a:extLst>
              <a:ext uri="{FF2B5EF4-FFF2-40B4-BE49-F238E27FC236}">
                <a16:creationId xmlns:a16="http://schemas.microsoft.com/office/drawing/2014/main" id="{FACEAD82-ACCF-3E39-E975-D2BA025C2FD1}"/>
              </a:ext>
            </a:extLst>
          </p:cNvPr>
          <p:cNvPicPr>
            <a:picLocks noChangeAspect="1"/>
          </p:cNvPicPr>
          <p:nvPr/>
        </p:nvPicPr>
        <p:blipFill>
          <a:blip r:embed="rId3"/>
          <a:stretch>
            <a:fillRect/>
          </a:stretch>
        </p:blipFill>
        <p:spPr>
          <a:xfrm>
            <a:off x="0" y="369031"/>
            <a:ext cx="6919560" cy="2781541"/>
          </a:xfrm>
          <a:prstGeom prst="rect">
            <a:avLst/>
          </a:prstGeom>
        </p:spPr>
      </p:pic>
      <p:pic>
        <p:nvPicPr>
          <p:cNvPr id="7" name="Εικόνα 6">
            <a:extLst>
              <a:ext uri="{FF2B5EF4-FFF2-40B4-BE49-F238E27FC236}">
                <a16:creationId xmlns:a16="http://schemas.microsoft.com/office/drawing/2014/main" id="{811C6698-CBFD-8431-1914-EA2571A4566A}"/>
              </a:ext>
            </a:extLst>
          </p:cNvPr>
          <p:cNvPicPr>
            <a:picLocks noChangeAspect="1"/>
          </p:cNvPicPr>
          <p:nvPr/>
        </p:nvPicPr>
        <p:blipFill>
          <a:blip r:embed="rId4"/>
          <a:stretch>
            <a:fillRect/>
          </a:stretch>
        </p:blipFill>
        <p:spPr>
          <a:xfrm>
            <a:off x="6867431" y="0"/>
            <a:ext cx="4679085" cy="3269263"/>
          </a:xfrm>
          <a:prstGeom prst="rect">
            <a:avLst/>
          </a:prstGeom>
        </p:spPr>
      </p:pic>
      <p:pic>
        <p:nvPicPr>
          <p:cNvPr id="9" name="Εικόνα 8">
            <a:extLst>
              <a:ext uri="{FF2B5EF4-FFF2-40B4-BE49-F238E27FC236}">
                <a16:creationId xmlns:a16="http://schemas.microsoft.com/office/drawing/2014/main" id="{8C19CF74-A432-0266-9C96-771CA1ABFB04}"/>
              </a:ext>
            </a:extLst>
          </p:cNvPr>
          <p:cNvPicPr>
            <a:picLocks noChangeAspect="1"/>
          </p:cNvPicPr>
          <p:nvPr/>
        </p:nvPicPr>
        <p:blipFill>
          <a:blip r:embed="rId5"/>
          <a:stretch>
            <a:fillRect/>
          </a:stretch>
        </p:blipFill>
        <p:spPr>
          <a:xfrm>
            <a:off x="3832664" y="3582261"/>
            <a:ext cx="4526672" cy="2903472"/>
          </a:xfrm>
          <a:prstGeom prst="rect">
            <a:avLst/>
          </a:prstGeom>
        </p:spPr>
      </p:pic>
      <p:sp>
        <p:nvSpPr>
          <p:cNvPr id="10" name="TextBox 9">
            <a:extLst>
              <a:ext uri="{FF2B5EF4-FFF2-40B4-BE49-F238E27FC236}">
                <a16:creationId xmlns:a16="http://schemas.microsoft.com/office/drawing/2014/main" id="{99091539-5F7B-3F78-D4EE-E49DC6CDBB0E}"/>
              </a:ext>
            </a:extLst>
          </p:cNvPr>
          <p:cNvSpPr txBox="1"/>
          <p:nvPr/>
        </p:nvSpPr>
        <p:spPr>
          <a:xfrm>
            <a:off x="8359336" y="6116478"/>
            <a:ext cx="1957652" cy="369332"/>
          </a:xfrm>
          <a:prstGeom prst="rect">
            <a:avLst/>
          </a:prstGeom>
          <a:noFill/>
        </p:spPr>
        <p:txBody>
          <a:bodyPr wrap="none" rtlCol="0">
            <a:spAutoFit/>
          </a:bodyPr>
          <a:lstStyle/>
          <a:p>
            <a:r>
              <a:rPr lang="en-US" dirty="0"/>
              <a:t>March et al., 2011</a:t>
            </a:r>
            <a:endParaRPr lang="el-GR" dirty="0"/>
          </a:p>
        </p:txBody>
      </p:sp>
      <p:sp>
        <p:nvSpPr>
          <p:cNvPr id="11" name="TextBox 10">
            <a:extLst>
              <a:ext uri="{FF2B5EF4-FFF2-40B4-BE49-F238E27FC236}">
                <a16:creationId xmlns:a16="http://schemas.microsoft.com/office/drawing/2014/main" id="{A9887588-66E8-86A6-A57F-2935F0C5FFDE}"/>
              </a:ext>
            </a:extLst>
          </p:cNvPr>
          <p:cNvSpPr txBox="1"/>
          <p:nvPr/>
        </p:nvSpPr>
        <p:spPr>
          <a:xfrm>
            <a:off x="10133423" y="2965906"/>
            <a:ext cx="2058577" cy="369332"/>
          </a:xfrm>
          <a:prstGeom prst="rect">
            <a:avLst/>
          </a:prstGeom>
          <a:noFill/>
        </p:spPr>
        <p:txBody>
          <a:bodyPr wrap="none" rtlCol="0">
            <a:spAutoFit/>
          </a:bodyPr>
          <a:lstStyle/>
          <a:p>
            <a:r>
              <a:rPr lang="en-US" dirty="0" err="1"/>
              <a:t>Deaner</a:t>
            </a:r>
            <a:r>
              <a:rPr lang="en-US" dirty="0"/>
              <a:t> et al., 2015</a:t>
            </a:r>
            <a:endParaRPr lang="el-GR" dirty="0"/>
          </a:p>
        </p:txBody>
      </p:sp>
      <p:sp>
        <p:nvSpPr>
          <p:cNvPr id="12" name="TextBox 11">
            <a:extLst>
              <a:ext uri="{FF2B5EF4-FFF2-40B4-BE49-F238E27FC236}">
                <a16:creationId xmlns:a16="http://schemas.microsoft.com/office/drawing/2014/main" id="{41D90892-0924-93AB-BBA4-CE07D9EB35AF}"/>
              </a:ext>
            </a:extLst>
          </p:cNvPr>
          <p:cNvSpPr txBox="1"/>
          <p:nvPr/>
        </p:nvSpPr>
        <p:spPr>
          <a:xfrm>
            <a:off x="4074778" y="2809345"/>
            <a:ext cx="3292953" cy="369332"/>
          </a:xfrm>
          <a:prstGeom prst="rect">
            <a:avLst/>
          </a:prstGeom>
          <a:noFill/>
        </p:spPr>
        <p:txBody>
          <a:bodyPr wrap="none" rtlCol="0">
            <a:spAutoFit/>
          </a:bodyPr>
          <a:lstStyle/>
          <a:p>
            <a:r>
              <a:rPr lang="en-US" dirty="0" err="1"/>
              <a:t>Renfree</a:t>
            </a:r>
            <a:r>
              <a:rPr lang="en-US" dirty="0"/>
              <a:t> &amp; St Clair Gibson, 2013</a:t>
            </a:r>
            <a:endParaRPr lang="el-GR" dirty="0"/>
          </a:p>
        </p:txBody>
      </p:sp>
    </p:spTree>
    <p:extLst>
      <p:ext uri="{BB962C8B-B14F-4D97-AF65-F5344CB8AC3E}">
        <p14:creationId xmlns:p14="http://schemas.microsoft.com/office/powerpoint/2010/main" val="8181024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1453410-2812-3DF7-7D3D-8EDE9F3EF052}"/>
              </a:ext>
            </a:extLst>
          </p:cNvPr>
          <p:cNvSpPr>
            <a:spLocks noGrp="1"/>
          </p:cNvSpPr>
          <p:nvPr>
            <p:ph type="title"/>
          </p:nvPr>
        </p:nvSpPr>
        <p:spPr>
          <a:xfrm>
            <a:off x="838200" y="214813"/>
            <a:ext cx="10515600" cy="1325563"/>
          </a:xfrm>
        </p:spPr>
        <p:txBody>
          <a:bodyPr/>
          <a:lstStyle/>
          <a:p>
            <a:pPr algn="ctr"/>
            <a:r>
              <a:rPr lang="el-GR" dirty="0"/>
              <a:t>Περιβαλλοντικές συνθήκες</a:t>
            </a:r>
          </a:p>
        </p:txBody>
      </p:sp>
      <p:sp>
        <p:nvSpPr>
          <p:cNvPr id="3" name="Θέση περιεχομένου 2">
            <a:extLst>
              <a:ext uri="{FF2B5EF4-FFF2-40B4-BE49-F238E27FC236}">
                <a16:creationId xmlns:a16="http://schemas.microsoft.com/office/drawing/2014/main" id="{91934C24-3D08-DC5A-4D2D-2D8AEA04A4CF}"/>
              </a:ext>
            </a:extLst>
          </p:cNvPr>
          <p:cNvSpPr>
            <a:spLocks noGrp="1"/>
          </p:cNvSpPr>
          <p:nvPr>
            <p:ph idx="1"/>
          </p:nvPr>
        </p:nvSpPr>
        <p:spPr>
          <a:xfrm>
            <a:off x="400833" y="1903956"/>
            <a:ext cx="11348581" cy="4273007"/>
          </a:xfrm>
        </p:spPr>
        <p:txBody>
          <a:bodyPr/>
          <a:lstStyle/>
          <a:p>
            <a:r>
              <a:rPr lang="en-US" dirty="0">
                <a:sym typeface="Symbol" panose="05050102010706020507" pitchFamily="18" charset="2"/>
              </a:rPr>
              <a:t></a:t>
            </a:r>
            <a:r>
              <a:rPr lang="en-US" dirty="0"/>
              <a:t>1 </a:t>
            </a:r>
            <a:r>
              <a:rPr lang="en-US" baseline="30000" dirty="0" err="1"/>
              <a:t>o</a:t>
            </a:r>
            <a:r>
              <a:rPr lang="en-US" dirty="0" err="1"/>
              <a:t>C</a:t>
            </a:r>
            <a:r>
              <a:rPr lang="en-US" baseline="0" dirty="0"/>
              <a:t> </a:t>
            </a:r>
            <a:r>
              <a:rPr lang="en-US" baseline="0" dirty="0">
                <a:sym typeface="Wingdings" panose="05000000000000000000" pitchFamily="2" charset="2"/>
              </a:rPr>
              <a:t> </a:t>
            </a:r>
            <a:r>
              <a:rPr lang="en-US" baseline="0" dirty="0">
                <a:sym typeface="Symbol" panose="05050102010706020507" pitchFamily="18" charset="2"/>
              </a:rPr>
              <a:t> 20’’ </a:t>
            </a:r>
            <a:r>
              <a:rPr lang="el-GR" baseline="0" dirty="0">
                <a:sym typeface="Symbol" panose="05050102010706020507" pitchFamily="18" charset="2"/>
              </a:rPr>
              <a:t>στους Άνδρες </a:t>
            </a:r>
            <a:r>
              <a:rPr lang="en-US" baseline="0" dirty="0">
                <a:sym typeface="Symbol" panose="05050102010706020507" pitchFamily="18" charset="2"/>
              </a:rPr>
              <a:t>&amp;  21’’ </a:t>
            </a:r>
            <a:r>
              <a:rPr lang="el-GR" baseline="0" dirty="0">
                <a:sym typeface="Symbol" panose="05050102010706020507" pitchFamily="18" charset="2"/>
              </a:rPr>
              <a:t>στις Γυναίκες</a:t>
            </a:r>
            <a:r>
              <a:rPr lang="en-US" baseline="0" dirty="0">
                <a:sym typeface="Symbol" panose="05050102010706020507" pitchFamily="18" charset="2"/>
              </a:rPr>
              <a:t> </a:t>
            </a:r>
            <a:r>
              <a:rPr lang="el-GR" baseline="0" dirty="0">
                <a:sym typeface="Symbol" panose="05050102010706020507" pitchFamily="18" charset="2"/>
              </a:rPr>
              <a:t>στην επίδοση των νικητών/ νικητριών</a:t>
            </a:r>
          </a:p>
          <a:p>
            <a:pPr marL="0" indent="0" algn="r">
              <a:buNone/>
            </a:pPr>
            <a:r>
              <a:rPr lang="el-GR" sz="1400" dirty="0"/>
              <a:t>(</a:t>
            </a:r>
            <a:r>
              <a:rPr lang="en-US" sz="1400" dirty="0"/>
              <a:t>Miller-Rushing</a:t>
            </a:r>
            <a:r>
              <a:rPr lang="el-GR" sz="1400" dirty="0"/>
              <a:t> </a:t>
            </a:r>
            <a:r>
              <a:rPr lang="en-US" sz="1400" dirty="0"/>
              <a:t>et</a:t>
            </a:r>
            <a:r>
              <a:rPr lang="en-US" sz="1400" baseline="0" dirty="0"/>
              <a:t> al., 2012</a:t>
            </a:r>
            <a:r>
              <a:rPr lang="el-GR" sz="1400" baseline="0" dirty="0"/>
              <a:t>)</a:t>
            </a:r>
            <a:endParaRPr lang="el-GR" sz="1400" dirty="0"/>
          </a:p>
          <a:p>
            <a:pPr marL="0" indent="0">
              <a:buNone/>
            </a:pPr>
            <a:endParaRPr lang="el-GR" dirty="0">
              <a:sym typeface="Symbol" panose="05050102010706020507" pitchFamily="18" charset="2"/>
            </a:endParaRPr>
          </a:p>
          <a:p>
            <a:endParaRPr lang="el-GR" dirty="0"/>
          </a:p>
          <a:p>
            <a:r>
              <a:rPr lang="el-GR" dirty="0"/>
              <a:t>Απόκλιση</a:t>
            </a:r>
            <a:r>
              <a:rPr lang="el-GR" baseline="0" dirty="0"/>
              <a:t> Επίδοσης </a:t>
            </a:r>
            <a:r>
              <a:rPr lang="el-GR" baseline="0" dirty="0">
                <a:sym typeface="Wingdings" panose="05000000000000000000" pitchFamily="2" charset="2"/>
              </a:rPr>
              <a:t> Τ</a:t>
            </a:r>
            <a:r>
              <a:rPr lang="en-US" baseline="-25000" dirty="0">
                <a:sym typeface="Wingdings" panose="05000000000000000000" pitchFamily="2" charset="2"/>
              </a:rPr>
              <a:t>ambient</a:t>
            </a:r>
            <a:r>
              <a:rPr lang="en-US" baseline="0" dirty="0">
                <a:sym typeface="Wingdings" panose="05000000000000000000" pitchFamily="2" charset="2"/>
              </a:rPr>
              <a:t> (r=0,66-0,73)</a:t>
            </a:r>
            <a:r>
              <a:rPr lang="el-GR" baseline="0" dirty="0">
                <a:sym typeface="Wingdings" panose="05000000000000000000" pitchFamily="2" charset="2"/>
              </a:rPr>
              <a:t>, </a:t>
            </a:r>
            <a:r>
              <a:rPr lang="el-GR" baseline="0" dirty="0" err="1">
                <a:sym typeface="Wingdings" panose="05000000000000000000" pitchFamily="2" charset="2"/>
              </a:rPr>
              <a:t>Εγκατάληψη</a:t>
            </a:r>
            <a:r>
              <a:rPr lang="el-GR" baseline="0" dirty="0">
                <a:sym typeface="Wingdings" panose="05000000000000000000" pitchFamily="2" charset="2"/>
              </a:rPr>
              <a:t>  </a:t>
            </a:r>
            <a:r>
              <a:rPr lang="en-US" baseline="0" dirty="0" err="1">
                <a:sym typeface="Wingdings" panose="05000000000000000000" pitchFamily="2" charset="2"/>
              </a:rPr>
              <a:t>T</a:t>
            </a:r>
            <a:r>
              <a:rPr lang="en-US" baseline="-25000" dirty="0" err="1">
                <a:sym typeface="Wingdings" panose="05000000000000000000" pitchFamily="2" charset="2"/>
              </a:rPr>
              <a:t>ambient</a:t>
            </a:r>
            <a:r>
              <a:rPr lang="en-US" baseline="0" dirty="0">
                <a:sym typeface="Wingdings" panose="05000000000000000000" pitchFamily="2" charset="2"/>
              </a:rPr>
              <a:t> + </a:t>
            </a:r>
            <a:r>
              <a:rPr lang="el-GR" baseline="0" dirty="0">
                <a:sym typeface="Wingdings" panose="05000000000000000000" pitchFamily="2" charset="2"/>
              </a:rPr>
              <a:t>Σχετική Υγρασία (</a:t>
            </a:r>
            <a:r>
              <a:rPr lang="en-US" baseline="0" dirty="0">
                <a:sym typeface="Wingdings" panose="05000000000000000000" pitchFamily="2" charset="2"/>
              </a:rPr>
              <a:t>r=0,72)</a:t>
            </a:r>
            <a:endParaRPr lang="el-GR" baseline="0" dirty="0">
              <a:sym typeface="Wingdings" panose="05000000000000000000" pitchFamily="2" charset="2"/>
            </a:endParaRPr>
          </a:p>
          <a:p>
            <a:pPr marL="0" indent="0" algn="r">
              <a:buNone/>
            </a:pPr>
            <a:r>
              <a:rPr lang="el-GR" sz="1400" dirty="0"/>
              <a:t>(</a:t>
            </a:r>
            <a:r>
              <a:rPr lang="en-US" sz="1400" dirty="0" err="1"/>
              <a:t>Vihma</a:t>
            </a:r>
            <a:r>
              <a:rPr lang="el-GR" sz="1400" dirty="0"/>
              <a:t>, 2010)</a:t>
            </a:r>
          </a:p>
          <a:p>
            <a:pPr marL="0" indent="0">
              <a:buNone/>
            </a:pPr>
            <a:endParaRPr lang="el-GR" dirty="0"/>
          </a:p>
          <a:p>
            <a:endParaRPr lang="el-GR" dirty="0">
              <a:sym typeface="Symbol" panose="05050102010706020507" pitchFamily="18" charset="2"/>
            </a:endParaRPr>
          </a:p>
          <a:p>
            <a:pPr marL="0" indent="0">
              <a:buNone/>
            </a:pPr>
            <a:endParaRPr lang="el-GR" dirty="0"/>
          </a:p>
        </p:txBody>
      </p:sp>
    </p:spTree>
    <p:extLst>
      <p:ext uri="{BB962C8B-B14F-4D97-AF65-F5344CB8AC3E}">
        <p14:creationId xmlns:p14="http://schemas.microsoft.com/office/powerpoint/2010/main" val="300908031"/>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4147</TotalTime>
  <Words>1368</Words>
  <Application>Microsoft Office PowerPoint</Application>
  <PresentationFormat>Ευρεία οθόνη</PresentationFormat>
  <Paragraphs>190</Paragraphs>
  <Slides>23</Slides>
  <Notes>8</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23</vt:i4>
      </vt:variant>
    </vt:vector>
  </HeadingPairs>
  <TitlesOfParts>
    <vt:vector size="30" baseType="lpstr">
      <vt:lpstr>Aptos</vt:lpstr>
      <vt:lpstr>Aptos Display</vt:lpstr>
      <vt:lpstr>Arial</vt:lpstr>
      <vt:lpstr>Symbol</vt:lpstr>
      <vt:lpstr>Times New Roman</vt:lpstr>
      <vt:lpstr>Wingdings</vt:lpstr>
      <vt:lpstr>Θέμα του Office</vt:lpstr>
      <vt:lpstr>Παράγοντες απόδοσης ημιμαραθωνίου και μαραθωνίου δρόμου: προπονητική προσέγγιση</vt:lpstr>
      <vt:lpstr>Παρουσίαση του PowerPoint</vt:lpstr>
      <vt:lpstr>Παρουσίαση του PowerPoint</vt:lpstr>
      <vt:lpstr>Παρουσίαση του PowerPoint</vt:lpstr>
      <vt:lpstr>Φυσιολογικές Παράμετροι</vt:lpstr>
      <vt:lpstr>Παρουσίαση του PowerPoint</vt:lpstr>
      <vt:lpstr>Τακτική </vt:lpstr>
      <vt:lpstr>Παρουσίαση του PowerPoint</vt:lpstr>
      <vt:lpstr>Περιβαλλοντικές συνθήκες</vt:lpstr>
      <vt:lpstr>Παρουσίαση του PowerPoint</vt:lpstr>
      <vt:lpstr>Προπονητικές παράμετροι</vt:lpstr>
      <vt:lpstr>Παρουσίαση του PowerPoint</vt:lpstr>
      <vt:lpstr>Παρουσίαση του PowerPoint</vt:lpstr>
      <vt:lpstr>Προπονητικός Προγραμματισμός Π.Κ.  (27 εβδομάδες)</vt:lpstr>
      <vt:lpstr>Α’ Κύκλος Προετοιμασίας – 1ος Μεσόκυκλος (6 εβδομάδες)</vt:lpstr>
      <vt:lpstr>Α’ Κύκλος Προετοιμασίας – 2ος Μεσόκυκλος  (4 εβδομάδες) </vt:lpstr>
      <vt:lpstr>Β’ Κύκλος Προετοιμασίας – 1ος Μεσόκυκλος  (4 εβδομάδες) </vt:lpstr>
      <vt:lpstr>Β’ Κύκλος Προετοιμασίας – 2ος Μεσόκυκλος  (4 εβδομάδες) </vt:lpstr>
      <vt:lpstr>Γ’ Κύκλος Προετοιμασίας – 1ος Μεσόκυκλος  (4 εβδομάδες) </vt:lpstr>
      <vt:lpstr>Γ’ Κύκλος Προετοιμασίας – 2ος Μεσόκυκλος  (3 εβδομάδες) </vt:lpstr>
      <vt:lpstr>ΣΗΜΕΙΑ ΠΡΟΣΟΧΗΣ - ΣΥΜΒΟΥΛΕΣ</vt:lpstr>
      <vt:lpstr>ΕΥΧΑΡΙΣΤΩ ΓΙΑ ΤΗΝ ΠΡΟΣΟΧΗ ΣΑΣ !!!</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Παράγοντες απόδοσης ημιμαραθωνίου και μαραθωνίου δρόμου: προπονητική προσέγγιση</dc:title>
  <dc:creator>Prokopis Chatzakis</dc:creator>
  <cp:lastModifiedBy>Prokopis Chatzakis</cp:lastModifiedBy>
  <cp:revision>4</cp:revision>
  <dcterms:created xsi:type="dcterms:W3CDTF">2024-02-29T15:53:55Z</dcterms:created>
  <dcterms:modified xsi:type="dcterms:W3CDTF">2024-03-06T16:14:40Z</dcterms:modified>
</cp:coreProperties>
</file>