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5" r:id="rId7"/>
    <p:sldId id="261" r:id="rId8"/>
    <p:sldId id="262" r:id="rId9"/>
    <p:sldId id="263" r:id="rId10"/>
    <p:sldId id="264" r:id="rId11"/>
    <p:sldId id="267" r:id="rId12"/>
    <p:sldId id="277" r:id="rId13"/>
    <p:sldId id="266" r:id="rId14"/>
    <p:sldId id="268" r:id="rId15"/>
    <p:sldId id="269" r:id="rId16"/>
    <p:sldId id="270" r:id="rId17"/>
    <p:sldId id="271" r:id="rId18"/>
    <p:sldId id="272" r:id="rId19"/>
    <p:sldId id="273" r:id="rId20"/>
    <p:sldId id="274" r:id="rId21"/>
    <p:sldId id="275" r:id="rId22"/>
    <p:sldId id="276" r:id="rId23"/>
    <p:sldId id="278"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E1381-4BE1-46D2-9895-5D3A17781321}" v="3" dt="2024-03-01T08:06:30.303"/>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74510" autoAdjust="0"/>
  </p:normalViewPr>
  <p:slideViewPr>
    <p:cSldViewPr snapToGrid="0">
      <p:cViewPr varScale="1">
        <p:scale>
          <a:sx n="61" d="100"/>
          <a:sy n="61" d="100"/>
        </p:scale>
        <p:origin x="81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okopis Chatzakis" userId="830076b1340a9e48" providerId="LiveId" clId="{F8AE1381-4BE1-46D2-9895-5D3A17781321}"/>
    <pc:docChg chg="undo custSel addSld modSld">
      <pc:chgData name="Prokopis Chatzakis" userId="830076b1340a9e48" providerId="LiveId" clId="{F8AE1381-4BE1-46D2-9895-5D3A17781321}" dt="2024-03-04T07:22:19.397" v="2999" actId="1076"/>
      <pc:docMkLst>
        <pc:docMk/>
      </pc:docMkLst>
      <pc:sldChg chg="modNotesTx">
        <pc:chgData name="Prokopis Chatzakis" userId="830076b1340a9e48" providerId="LiveId" clId="{F8AE1381-4BE1-46D2-9895-5D3A17781321}" dt="2024-03-01T07:40:43.695" v="86" actId="20577"/>
        <pc:sldMkLst>
          <pc:docMk/>
          <pc:sldMk cId="2079073714" sldId="259"/>
        </pc:sldMkLst>
      </pc:sldChg>
      <pc:sldChg chg="addSp delSp modSp new mod">
        <pc:chgData name="Prokopis Chatzakis" userId="830076b1340a9e48" providerId="LiveId" clId="{F8AE1381-4BE1-46D2-9895-5D3A17781321}" dt="2024-03-04T07:19:35.865" v="2965" actId="20577"/>
        <pc:sldMkLst>
          <pc:docMk/>
          <pc:sldMk cId="256127376" sldId="267"/>
        </pc:sldMkLst>
        <pc:spChg chg="mod">
          <ac:chgData name="Prokopis Chatzakis" userId="830076b1340a9e48" providerId="LiveId" clId="{F8AE1381-4BE1-46D2-9895-5D3A17781321}" dt="2024-03-01T07:41:11.759" v="122" actId="122"/>
          <ac:spMkLst>
            <pc:docMk/>
            <pc:sldMk cId="256127376" sldId="267"/>
            <ac:spMk id="2" creationId="{6CEFE9A3-A82C-6BDB-1AE3-EA709870E1AC}"/>
          </ac:spMkLst>
        </pc:spChg>
        <pc:spChg chg="del mod">
          <ac:chgData name="Prokopis Chatzakis" userId="830076b1340a9e48" providerId="LiveId" clId="{F8AE1381-4BE1-46D2-9895-5D3A17781321}" dt="2024-03-04T07:13:06.756" v="2666" actId="478"/>
          <ac:spMkLst>
            <pc:docMk/>
            <pc:sldMk cId="256127376" sldId="267"/>
            <ac:spMk id="3" creationId="{84AAC733-FA03-3168-12D2-6EF375DD8E7D}"/>
          </ac:spMkLst>
        </pc:spChg>
        <pc:spChg chg="add mod">
          <ac:chgData name="Prokopis Chatzakis" userId="830076b1340a9e48" providerId="LiveId" clId="{F8AE1381-4BE1-46D2-9895-5D3A17781321}" dt="2024-03-04T07:19:35.865" v="2965" actId="20577"/>
          <ac:spMkLst>
            <pc:docMk/>
            <pc:sldMk cId="256127376" sldId="267"/>
            <ac:spMk id="4" creationId="{7742A0C7-7BB2-64EF-7C22-EFDEE98B7CB9}"/>
          </ac:spMkLst>
        </pc:spChg>
      </pc:sldChg>
      <pc:sldChg chg="addSp delSp modSp new mod">
        <pc:chgData name="Prokopis Chatzakis" userId="830076b1340a9e48" providerId="LiveId" clId="{F8AE1381-4BE1-46D2-9895-5D3A17781321}" dt="2024-03-01T15:58:15.472" v="2194" actId="20577"/>
        <pc:sldMkLst>
          <pc:docMk/>
          <pc:sldMk cId="2818052092" sldId="268"/>
        </pc:sldMkLst>
        <pc:spChg chg="mod">
          <ac:chgData name="Prokopis Chatzakis" userId="830076b1340a9e48" providerId="LiveId" clId="{F8AE1381-4BE1-46D2-9895-5D3A17781321}" dt="2024-03-01T07:42:48.921" v="197" actId="20577"/>
          <ac:spMkLst>
            <pc:docMk/>
            <pc:sldMk cId="2818052092" sldId="268"/>
            <ac:spMk id="2" creationId="{10E97069-C2F3-FFEB-B5EC-E821B3BA428D}"/>
          </ac:spMkLst>
        </pc:spChg>
        <pc:spChg chg="del mod">
          <ac:chgData name="Prokopis Chatzakis" userId="830076b1340a9e48" providerId="LiveId" clId="{F8AE1381-4BE1-46D2-9895-5D3A17781321}" dt="2024-03-01T07:46:26.687" v="266" actId="478"/>
          <ac:spMkLst>
            <pc:docMk/>
            <pc:sldMk cId="2818052092" sldId="268"/>
            <ac:spMk id="3" creationId="{1EB4CA23-881F-9246-067E-A13C8F814400}"/>
          </ac:spMkLst>
        </pc:spChg>
        <pc:spChg chg="add del mod">
          <ac:chgData name="Prokopis Chatzakis" userId="830076b1340a9e48" providerId="LiveId" clId="{F8AE1381-4BE1-46D2-9895-5D3A17781321}" dt="2024-03-01T07:46:30.831" v="267" actId="478"/>
          <ac:spMkLst>
            <pc:docMk/>
            <pc:sldMk cId="2818052092" sldId="268"/>
            <ac:spMk id="6" creationId="{28A3CCF6-601A-2979-39A3-398BAA298B75}"/>
          </ac:spMkLst>
        </pc:spChg>
        <pc:graphicFrameChg chg="add mod modGraphic">
          <ac:chgData name="Prokopis Chatzakis" userId="830076b1340a9e48" providerId="LiveId" clId="{F8AE1381-4BE1-46D2-9895-5D3A17781321}" dt="2024-03-01T15:58:15.472" v="2194" actId="20577"/>
          <ac:graphicFrameMkLst>
            <pc:docMk/>
            <pc:sldMk cId="2818052092" sldId="268"/>
            <ac:graphicFrameMk id="4" creationId="{E0EB3DD5-BF54-AE08-6360-0FDAEAFBA37A}"/>
          </ac:graphicFrameMkLst>
        </pc:graphicFrameChg>
      </pc:sldChg>
      <pc:sldChg chg="addSp delSp modSp new mod setBg">
        <pc:chgData name="Prokopis Chatzakis" userId="830076b1340a9e48" providerId="LiveId" clId="{F8AE1381-4BE1-46D2-9895-5D3A17781321}" dt="2024-03-03T09:36:06.802" v="2462" actId="26606"/>
        <pc:sldMkLst>
          <pc:docMk/>
          <pc:sldMk cId="2205597431" sldId="269"/>
        </pc:sldMkLst>
        <pc:spChg chg="mod">
          <ac:chgData name="Prokopis Chatzakis" userId="830076b1340a9e48" providerId="LiveId" clId="{F8AE1381-4BE1-46D2-9895-5D3A17781321}" dt="2024-03-03T09:36:06.802" v="2462" actId="26606"/>
          <ac:spMkLst>
            <pc:docMk/>
            <pc:sldMk cId="2205597431" sldId="269"/>
            <ac:spMk id="2" creationId="{65B84438-D468-DCA7-6931-05C1B4F4232E}"/>
          </ac:spMkLst>
        </pc:spChg>
        <pc:spChg chg="mod ord">
          <ac:chgData name="Prokopis Chatzakis" userId="830076b1340a9e48" providerId="LiveId" clId="{F8AE1381-4BE1-46D2-9895-5D3A17781321}" dt="2024-03-03T09:36:06.802" v="2462" actId="26606"/>
          <ac:spMkLst>
            <pc:docMk/>
            <pc:sldMk cId="2205597431" sldId="269"/>
            <ac:spMk id="3" creationId="{C342FD73-8233-47C8-1FE5-ED42889DCF19}"/>
          </ac:spMkLst>
        </pc:spChg>
        <pc:spChg chg="add del">
          <ac:chgData name="Prokopis Chatzakis" userId="830076b1340a9e48" providerId="LiveId" clId="{F8AE1381-4BE1-46D2-9895-5D3A17781321}" dt="2024-03-01T11:51:10.533" v="1678" actId="22"/>
          <ac:spMkLst>
            <pc:docMk/>
            <pc:sldMk cId="2205597431" sldId="269"/>
            <ac:spMk id="5" creationId="{A61F21C4-FB22-900D-54D7-125F029489AC}"/>
          </ac:spMkLst>
        </pc:spChg>
        <pc:spChg chg="add del">
          <ac:chgData name="Prokopis Chatzakis" userId="830076b1340a9e48" providerId="LiveId" clId="{F8AE1381-4BE1-46D2-9895-5D3A17781321}" dt="2024-03-03T09:34:56.564" v="2445" actId="26606"/>
          <ac:spMkLst>
            <pc:docMk/>
            <pc:sldMk cId="2205597431" sldId="269"/>
            <ac:spMk id="1031" creationId="{04812C46-200A-4DEB-A05E-3ED6C68C2387}"/>
          </ac:spMkLst>
        </pc:spChg>
        <pc:spChg chg="add del">
          <ac:chgData name="Prokopis Chatzakis" userId="830076b1340a9e48" providerId="LiveId" clId="{F8AE1381-4BE1-46D2-9895-5D3A17781321}" dt="2024-03-03T09:34:56.564" v="2445" actId="26606"/>
          <ac:spMkLst>
            <pc:docMk/>
            <pc:sldMk cId="2205597431" sldId="269"/>
            <ac:spMk id="1033" creationId="{D1EA859B-E555-4109-94F3-6700E046E008}"/>
          </ac:spMkLst>
        </pc:spChg>
        <pc:spChg chg="add del">
          <ac:chgData name="Prokopis Chatzakis" userId="830076b1340a9e48" providerId="LiveId" clId="{F8AE1381-4BE1-46D2-9895-5D3A17781321}" dt="2024-03-03T09:36:06.802" v="2462" actId="26606"/>
          <ac:spMkLst>
            <pc:docMk/>
            <pc:sldMk cId="2205597431" sldId="269"/>
            <ac:spMk id="1035" creationId="{F13C74B1-5B17-4795-BED0-7140497B445A}"/>
          </ac:spMkLst>
        </pc:spChg>
        <pc:spChg chg="add del">
          <ac:chgData name="Prokopis Chatzakis" userId="830076b1340a9e48" providerId="LiveId" clId="{F8AE1381-4BE1-46D2-9895-5D3A17781321}" dt="2024-03-03T09:36:06.802" v="2462" actId="26606"/>
          <ac:spMkLst>
            <pc:docMk/>
            <pc:sldMk cId="2205597431" sldId="269"/>
            <ac:spMk id="1036" creationId="{D4974D33-8DC5-464E-8C6D-BE58F0669C17}"/>
          </ac:spMkLst>
        </pc:spChg>
        <pc:spChg chg="add del">
          <ac:chgData name="Prokopis Chatzakis" userId="830076b1340a9e48" providerId="LiveId" clId="{F8AE1381-4BE1-46D2-9895-5D3A17781321}" dt="2024-03-03T09:35:55.501" v="2459" actId="26606"/>
          <ac:spMkLst>
            <pc:docMk/>
            <pc:sldMk cId="2205597431" sldId="269"/>
            <ac:spMk id="1041" creationId="{F13C74B1-5B17-4795-BED0-7140497B445A}"/>
          </ac:spMkLst>
        </pc:spChg>
        <pc:spChg chg="add del">
          <ac:chgData name="Prokopis Chatzakis" userId="830076b1340a9e48" providerId="LiveId" clId="{F8AE1381-4BE1-46D2-9895-5D3A17781321}" dt="2024-03-03T09:35:55.501" v="2459" actId="26606"/>
          <ac:spMkLst>
            <pc:docMk/>
            <pc:sldMk cId="2205597431" sldId="269"/>
            <ac:spMk id="1043" creationId="{D4974D33-8DC5-464E-8C6D-BE58F0669C17}"/>
          </ac:spMkLst>
        </pc:spChg>
        <pc:spChg chg="add del">
          <ac:chgData name="Prokopis Chatzakis" userId="830076b1340a9e48" providerId="LiveId" clId="{F8AE1381-4BE1-46D2-9895-5D3A17781321}" dt="2024-03-03T09:36:06.775" v="2461" actId="26606"/>
          <ac:spMkLst>
            <pc:docMk/>
            <pc:sldMk cId="2205597431" sldId="269"/>
            <ac:spMk id="1045" creationId="{D009D6D5-DAC2-4A8B-A17A-E206B9012D09}"/>
          </ac:spMkLst>
        </pc:spChg>
        <pc:spChg chg="add">
          <ac:chgData name="Prokopis Chatzakis" userId="830076b1340a9e48" providerId="LiveId" clId="{F8AE1381-4BE1-46D2-9895-5D3A17781321}" dt="2024-03-03T09:36:06.802" v="2462" actId="26606"/>
          <ac:spMkLst>
            <pc:docMk/>
            <pc:sldMk cId="2205597431" sldId="269"/>
            <ac:spMk id="1047" creationId="{7B831B6F-405A-4B47-B9BB-5CA88F285844}"/>
          </ac:spMkLst>
        </pc:spChg>
        <pc:spChg chg="add">
          <ac:chgData name="Prokopis Chatzakis" userId="830076b1340a9e48" providerId="LiveId" clId="{F8AE1381-4BE1-46D2-9895-5D3A17781321}" dt="2024-03-03T09:36:06.802" v="2462" actId="26606"/>
          <ac:spMkLst>
            <pc:docMk/>
            <pc:sldMk cId="2205597431" sldId="269"/>
            <ac:spMk id="1048" creationId="{953EE71A-6488-4203-A7C4-77102FD0DCCA}"/>
          </ac:spMkLst>
        </pc:spChg>
        <pc:picChg chg="add mod ord">
          <ac:chgData name="Prokopis Chatzakis" userId="830076b1340a9e48" providerId="LiveId" clId="{F8AE1381-4BE1-46D2-9895-5D3A17781321}" dt="2024-03-03T09:36:06.802" v="2462" actId="26606"/>
          <ac:picMkLst>
            <pc:docMk/>
            <pc:sldMk cId="2205597431" sldId="269"/>
            <ac:picMk id="1026" creationId="{3C00ECE6-BC91-E7B0-0731-010C9C4B8C85}"/>
          </ac:picMkLst>
        </pc:picChg>
      </pc:sldChg>
      <pc:sldChg chg="addSp modSp add mod setBg">
        <pc:chgData name="Prokopis Chatzakis" userId="830076b1340a9e48" providerId="LiveId" clId="{F8AE1381-4BE1-46D2-9895-5D3A17781321}" dt="2024-03-03T09:41:04.571" v="2466" actId="26606"/>
        <pc:sldMkLst>
          <pc:docMk/>
          <pc:sldMk cId="4198413886" sldId="270"/>
        </pc:sldMkLst>
        <pc:spChg chg="mod">
          <ac:chgData name="Prokopis Chatzakis" userId="830076b1340a9e48" providerId="LiveId" clId="{F8AE1381-4BE1-46D2-9895-5D3A17781321}" dt="2024-03-03T09:41:04.571" v="2466" actId="26606"/>
          <ac:spMkLst>
            <pc:docMk/>
            <pc:sldMk cId="4198413886" sldId="270"/>
            <ac:spMk id="2" creationId="{93082DC8-5EDF-82D0-0F8B-51514495E486}"/>
          </ac:spMkLst>
        </pc:spChg>
        <pc:spChg chg="mod">
          <ac:chgData name="Prokopis Chatzakis" userId="830076b1340a9e48" providerId="LiveId" clId="{F8AE1381-4BE1-46D2-9895-5D3A17781321}" dt="2024-03-03T09:41:04.571" v="2466" actId="26606"/>
          <ac:spMkLst>
            <pc:docMk/>
            <pc:sldMk cId="4198413886" sldId="270"/>
            <ac:spMk id="3" creationId="{A8B0C39A-CD52-C802-198E-20493A46FFA1}"/>
          </ac:spMkLst>
        </pc:spChg>
        <pc:spChg chg="add">
          <ac:chgData name="Prokopis Chatzakis" userId="830076b1340a9e48" providerId="LiveId" clId="{F8AE1381-4BE1-46D2-9895-5D3A17781321}" dt="2024-03-03T09:41:04.571" v="2466" actId="26606"/>
          <ac:spMkLst>
            <pc:docMk/>
            <pc:sldMk cId="4198413886" sldId="270"/>
            <ac:spMk id="10" creationId="{743AA782-23D1-4521-8CAD-47662984AA08}"/>
          </ac:spMkLst>
        </pc:spChg>
        <pc:spChg chg="add">
          <ac:chgData name="Prokopis Chatzakis" userId="830076b1340a9e48" providerId="LiveId" clId="{F8AE1381-4BE1-46D2-9895-5D3A17781321}" dt="2024-03-03T09:41:04.571" v="2466" actId="26606"/>
          <ac:spMkLst>
            <pc:docMk/>
            <pc:sldMk cId="4198413886" sldId="270"/>
            <ac:spMk id="12" creationId="{650D18FE-0824-4A46-B22C-A86B52E5780A}"/>
          </ac:spMkLst>
        </pc:spChg>
        <pc:picChg chg="add mod">
          <ac:chgData name="Prokopis Chatzakis" userId="830076b1340a9e48" providerId="LiveId" clId="{F8AE1381-4BE1-46D2-9895-5D3A17781321}" dt="2024-03-03T09:41:04.571" v="2466" actId="26606"/>
          <ac:picMkLst>
            <pc:docMk/>
            <pc:sldMk cId="4198413886" sldId="270"/>
            <ac:picMk id="5" creationId="{D7ABD048-2755-64C6-092F-0BDC8F380BF0}"/>
          </ac:picMkLst>
        </pc:picChg>
      </pc:sldChg>
      <pc:sldChg chg="addSp delSp modSp new mod setBg">
        <pc:chgData name="Prokopis Chatzakis" userId="830076b1340a9e48" providerId="LiveId" clId="{F8AE1381-4BE1-46D2-9895-5D3A17781321}" dt="2024-03-03T09:46:26.454" v="2476" actId="14100"/>
        <pc:sldMkLst>
          <pc:docMk/>
          <pc:sldMk cId="3713703035" sldId="271"/>
        </pc:sldMkLst>
        <pc:spChg chg="del">
          <ac:chgData name="Prokopis Chatzakis" userId="830076b1340a9e48" providerId="LiveId" clId="{F8AE1381-4BE1-46D2-9895-5D3A17781321}" dt="2024-03-01T12:28:22.590" v="1808" actId="478"/>
          <ac:spMkLst>
            <pc:docMk/>
            <pc:sldMk cId="3713703035" sldId="271"/>
            <ac:spMk id="2" creationId="{DF62E8FB-FA16-DA93-3EB2-0FAB5707D099}"/>
          </ac:spMkLst>
        </pc:spChg>
        <pc:spChg chg="del">
          <ac:chgData name="Prokopis Chatzakis" userId="830076b1340a9e48" providerId="LiveId" clId="{F8AE1381-4BE1-46D2-9895-5D3A17781321}" dt="2024-03-01T12:28:39.149" v="1812" actId="478"/>
          <ac:spMkLst>
            <pc:docMk/>
            <pc:sldMk cId="3713703035" sldId="271"/>
            <ac:spMk id="3" creationId="{BC8170C7-5DA2-55B3-C064-6D1B97130266}"/>
          </ac:spMkLst>
        </pc:spChg>
        <pc:spChg chg="add mod">
          <ac:chgData name="Prokopis Chatzakis" userId="830076b1340a9e48" providerId="LiveId" clId="{F8AE1381-4BE1-46D2-9895-5D3A17781321}" dt="2024-03-03T09:45:59.017" v="2472" actId="26606"/>
          <ac:spMkLst>
            <pc:docMk/>
            <pc:sldMk cId="3713703035" sldId="271"/>
            <ac:spMk id="4" creationId="{DD658922-4F9B-228B-4960-F14C355435CC}"/>
          </ac:spMkLst>
        </pc:spChg>
        <pc:spChg chg="add mod">
          <ac:chgData name="Prokopis Chatzakis" userId="830076b1340a9e48" providerId="LiveId" clId="{F8AE1381-4BE1-46D2-9895-5D3A17781321}" dt="2024-03-03T09:45:59.017" v="2472" actId="26606"/>
          <ac:spMkLst>
            <pc:docMk/>
            <pc:sldMk cId="3713703035" sldId="271"/>
            <ac:spMk id="5" creationId="{1384B1D9-339D-2C4F-3209-FA227F13C616}"/>
          </ac:spMkLst>
        </pc:spChg>
        <pc:spChg chg="add mod ord">
          <ac:chgData name="Prokopis Chatzakis" userId="830076b1340a9e48" providerId="LiveId" clId="{F8AE1381-4BE1-46D2-9895-5D3A17781321}" dt="2024-03-03T09:46:26.454" v="2476" actId="14100"/>
          <ac:spMkLst>
            <pc:docMk/>
            <pc:sldMk cId="3713703035" sldId="271"/>
            <ac:spMk id="6" creationId="{44856594-D2E9-7F51-56A3-23F74106C3F6}"/>
          </ac:spMkLst>
        </pc:spChg>
        <pc:spChg chg="add">
          <ac:chgData name="Prokopis Chatzakis" userId="830076b1340a9e48" providerId="LiveId" clId="{F8AE1381-4BE1-46D2-9895-5D3A17781321}" dt="2024-03-03T09:45:59.017" v="2472" actId="26606"/>
          <ac:spMkLst>
            <pc:docMk/>
            <pc:sldMk cId="3713703035" sldId="271"/>
            <ac:spMk id="2057" creationId="{F13C74B1-5B17-4795-BED0-7140497B445A}"/>
          </ac:spMkLst>
        </pc:spChg>
        <pc:spChg chg="add">
          <ac:chgData name="Prokopis Chatzakis" userId="830076b1340a9e48" providerId="LiveId" clId="{F8AE1381-4BE1-46D2-9895-5D3A17781321}" dt="2024-03-03T09:45:59.017" v="2472" actId="26606"/>
          <ac:spMkLst>
            <pc:docMk/>
            <pc:sldMk cId="3713703035" sldId="271"/>
            <ac:spMk id="2059" creationId="{D4974D33-8DC5-464E-8C6D-BE58F0669C17}"/>
          </ac:spMkLst>
        </pc:spChg>
        <pc:picChg chg="add del mod">
          <ac:chgData name="Prokopis Chatzakis" userId="830076b1340a9e48" providerId="LiveId" clId="{F8AE1381-4BE1-46D2-9895-5D3A17781321}" dt="2024-03-03T09:42:22.905" v="2470" actId="478"/>
          <ac:picMkLst>
            <pc:docMk/>
            <pc:sldMk cId="3713703035" sldId="271"/>
            <ac:picMk id="2050" creationId="{47F078B0-80AD-3DA8-A77F-CF83C10B54F1}"/>
          </ac:picMkLst>
        </pc:picChg>
        <pc:picChg chg="add mod">
          <ac:chgData name="Prokopis Chatzakis" userId="830076b1340a9e48" providerId="LiveId" clId="{F8AE1381-4BE1-46D2-9895-5D3A17781321}" dt="2024-03-03T09:45:59.017" v="2472" actId="26606"/>
          <ac:picMkLst>
            <pc:docMk/>
            <pc:sldMk cId="3713703035" sldId="271"/>
            <ac:picMk id="2052" creationId="{0D8642EB-9CDF-94A4-09C4-3CFDE045B929}"/>
          </ac:picMkLst>
        </pc:picChg>
      </pc:sldChg>
      <pc:sldChg chg="addSp modSp add mod setBg">
        <pc:chgData name="Prokopis Chatzakis" userId="830076b1340a9e48" providerId="LiveId" clId="{F8AE1381-4BE1-46D2-9895-5D3A17781321}" dt="2024-03-03T09:49:06.085" v="2544" actId="14826"/>
        <pc:sldMkLst>
          <pc:docMk/>
          <pc:sldMk cId="3218258404" sldId="272"/>
        </pc:sldMkLst>
        <pc:spChg chg="mod">
          <ac:chgData name="Prokopis Chatzakis" userId="830076b1340a9e48" providerId="LiveId" clId="{F8AE1381-4BE1-46D2-9895-5D3A17781321}" dt="2024-03-03T09:47:01.247" v="2480" actId="26606"/>
          <ac:spMkLst>
            <pc:docMk/>
            <pc:sldMk cId="3218258404" sldId="272"/>
            <ac:spMk id="4" creationId="{2734256E-B36D-E521-4F11-B7DE946C3AAD}"/>
          </ac:spMkLst>
        </pc:spChg>
        <pc:spChg chg="mod">
          <ac:chgData name="Prokopis Chatzakis" userId="830076b1340a9e48" providerId="LiveId" clId="{F8AE1381-4BE1-46D2-9895-5D3A17781321}" dt="2024-03-03T09:47:01.247" v="2480" actId="26606"/>
          <ac:spMkLst>
            <pc:docMk/>
            <pc:sldMk cId="3218258404" sldId="272"/>
            <ac:spMk id="5" creationId="{AFD96B96-D273-BD60-7B00-E6F8B7AF3F4B}"/>
          </ac:spMkLst>
        </pc:spChg>
        <pc:spChg chg="mod">
          <ac:chgData name="Prokopis Chatzakis" userId="830076b1340a9e48" providerId="LiveId" clId="{F8AE1381-4BE1-46D2-9895-5D3A17781321}" dt="2024-03-03T09:47:12.680" v="2543" actId="1038"/>
          <ac:spMkLst>
            <pc:docMk/>
            <pc:sldMk cId="3218258404" sldId="272"/>
            <ac:spMk id="6" creationId="{1D02FBC1-61FB-99BE-40D0-0BF1C72BB54B}"/>
          </ac:spMkLst>
        </pc:spChg>
        <pc:spChg chg="add">
          <ac:chgData name="Prokopis Chatzakis" userId="830076b1340a9e48" providerId="LiveId" clId="{F8AE1381-4BE1-46D2-9895-5D3A17781321}" dt="2024-03-03T09:47:01.247" v="2480" actId="26606"/>
          <ac:spMkLst>
            <pc:docMk/>
            <pc:sldMk cId="3218258404" sldId="272"/>
            <ac:spMk id="11" creationId="{2C61293E-6EBE-43EF-A52C-9BEBFD7679D4}"/>
          </ac:spMkLst>
        </pc:spChg>
        <pc:spChg chg="add">
          <ac:chgData name="Prokopis Chatzakis" userId="830076b1340a9e48" providerId="LiveId" clId="{F8AE1381-4BE1-46D2-9895-5D3A17781321}" dt="2024-03-03T09:47:01.247" v="2480" actId="26606"/>
          <ac:spMkLst>
            <pc:docMk/>
            <pc:sldMk cId="3218258404" sldId="272"/>
            <ac:spMk id="13" creationId="{21540236-BFD5-4A9D-8840-4703E7F76825}"/>
          </ac:spMkLst>
        </pc:spChg>
        <pc:picChg chg="add mod ord">
          <ac:chgData name="Prokopis Chatzakis" userId="830076b1340a9e48" providerId="LiveId" clId="{F8AE1381-4BE1-46D2-9895-5D3A17781321}" dt="2024-03-03T09:49:06.085" v="2544" actId="14826"/>
          <ac:picMkLst>
            <pc:docMk/>
            <pc:sldMk cId="3218258404" sldId="272"/>
            <ac:picMk id="3" creationId="{CAFA56C1-3E34-4D13-7798-C0972686DC94}"/>
          </ac:picMkLst>
        </pc:picChg>
      </pc:sldChg>
      <pc:sldChg chg="addSp modSp add mod setBg">
        <pc:chgData name="Prokopis Chatzakis" userId="830076b1340a9e48" providerId="LiveId" clId="{F8AE1381-4BE1-46D2-9895-5D3A17781321}" dt="2024-03-03T09:50:59.633" v="2553" actId="255"/>
        <pc:sldMkLst>
          <pc:docMk/>
          <pc:sldMk cId="3552196315" sldId="273"/>
        </pc:sldMkLst>
        <pc:spChg chg="mod">
          <ac:chgData name="Prokopis Chatzakis" userId="830076b1340a9e48" providerId="LiveId" clId="{F8AE1381-4BE1-46D2-9895-5D3A17781321}" dt="2024-03-03T09:49:50.079" v="2548" actId="26606"/>
          <ac:spMkLst>
            <pc:docMk/>
            <pc:sldMk cId="3552196315" sldId="273"/>
            <ac:spMk id="4" creationId="{8B11DB2A-616F-CC73-528D-7B301D809CD8}"/>
          </ac:spMkLst>
        </pc:spChg>
        <pc:spChg chg="mod">
          <ac:chgData name="Prokopis Chatzakis" userId="830076b1340a9e48" providerId="LiveId" clId="{F8AE1381-4BE1-46D2-9895-5D3A17781321}" dt="2024-03-03T09:49:50.079" v="2548" actId="26606"/>
          <ac:spMkLst>
            <pc:docMk/>
            <pc:sldMk cId="3552196315" sldId="273"/>
            <ac:spMk id="5" creationId="{61FB0460-DCF4-64E7-27CF-E1A949829729}"/>
          </ac:spMkLst>
        </pc:spChg>
        <pc:spChg chg="mod ord">
          <ac:chgData name="Prokopis Chatzakis" userId="830076b1340a9e48" providerId="LiveId" clId="{F8AE1381-4BE1-46D2-9895-5D3A17781321}" dt="2024-03-03T09:50:59.633" v="2553" actId="255"/>
          <ac:spMkLst>
            <pc:docMk/>
            <pc:sldMk cId="3552196315" sldId="273"/>
            <ac:spMk id="6" creationId="{34AFBB89-DEFD-D42A-25F5-0630B2DCB532}"/>
          </ac:spMkLst>
        </pc:spChg>
        <pc:spChg chg="add">
          <ac:chgData name="Prokopis Chatzakis" userId="830076b1340a9e48" providerId="LiveId" clId="{F8AE1381-4BE1-46D2-9895-5D3A17781321}" dt="2024-03-03T09:49:50.079" v="2548" actId="26606"/>
          <ac:spMkLst>
            <pc:docMk/>
            <pc:sldMk cId="3552196315" sldId="273"/>
            <ac:spMk id="11" creationId="{F13C74B1-5B17-4795-BED0-7140497B445A}"/>
          </ac:spMkLst>
        </pc:spChg>
        <pc:spChg chg="add">
          <ac:chgData name="Prokopis Chatzakis" userId="830076b1340a9e48" providerId="LiveId" clId="{F8AE1381-4BE1-46D2-9895-5D3A17781321}" dt="2024-03-03T09:49:50.079" v="2548" actId="26606"/>
          <ac:spMkLst>
            <pc:docMk/>
            <pc:sldMk cId="3552196315" sldId="273"/>
            <ac:spMk id="13" creationId="{D4974D33-8DC5-464E-8C6D-BE58F0669C17}"/>
          </ac:spMkLst>
        </pc:spChg>
        <pc:picChg chg="add mod">
          <ac:chgData name="Prokopis Chatzakis" userId="830076b1340a9e48" providerId="LiveId" clId="{F8AE1381-4BE1-46D2-9895-5D3A17781321}" dt="2024-03-01T13:31:20.472" v="2182" actId="1076"/>
          <ac:picMkLst>
            <pc:docMk/>
            <pc:sldMk cId="3552196315" sldId="273"/>
            <ac:picMk id="3" creationId="{3D0D9513-410B-1325-0430-40FAA5D042E9}"/>
          </ac:picMkLst>
        </pc:picChg>
        <pc:picChg chg="add mod">
          <ac:chgData name="Prokopis Chatzakis" userId="830076b1340a9e48" providerId="LiveId" clId="{F8AE1381-4BE1-46D2-9895-5D3A17781321}" dt="2024-03-03T09:49:50.079" v="2548" actId="26606"/>
          <ac:picMkLst>
            <pc:docMk/>
            <pc:sldMk cId="3552196315" sldId="273"/>
            <ac:picMk id="3" creationId="{6AE79F08-E740-1D6E-4AD7-E63EC9A967F1}"/>
          </ac:picMkLst>
        </pc:picChg>
      </pc:sldChg>
      <pc:sldChg chg="addSp modSp add mod setBg">
        <pc:chgData name="Prokopis Chatzakis" userId="830076b1340a9e48" providerId="LiveId" clId="{F8AE1381-4BE1-46D2-9895-5D3A17781321}" dt="2024-03-03T09:52:51.774" v="2575" actId="14100"/>
        <pc:sldMkLst>
          <pc:docMk/>
          <pc:sldMk cId="1627523952" sldId="274"/>
        </pc:sldMkLst>
        <pc:spChg chg="mod">
          <ac:chgData name="Prokopis Chatzakis" userId="830076b1340a9e48" providerId="LiveId" clId="{F8AE1381-4BE1-46D2-9895-5D3A17781321}" dt="2024-03-03T09:52:35.637" v="2572" actId="14100"/>
          <ac:spMkLst>
            <pc:docMk/>
            <pc:sldMk cId="1627523952" sldId="274"/>
            <ac:spMk id="4" creationId="{075A971F-6FD1-F175-A8B1-03CA26A2429A}"/>
          </ac:spMkLst>
        </pc:spChg>
        <pc:spChg chg="mod">
          <ac:chgData name="Prokopis Chatzakis" userId="830076b1340a9e48" providerId="LiveId" clId="{F8AE1381-4BE1-46D2-9895-5D3A17781321}" dt="2024-03-03T09:52:51.774" v="2575" actId="14100"/>
          <ac:spMkLst>
            <pc:docMk/>
            <pc:sldMk cId="1627523952" sldId="274"/>
            <ac:spMk id="5" creationId="{03CA69FA-EB15-A015-9F15-ECEE2E9FFD91}"/>
          </ac:spMkLst>
        </pc:spChg>
        <pc:spChg chg="mod ord">
          <ac:chgData name="Prokopis Chatzakis" userId="830076b1340a9e48" providerId="LiveId" clId="{F8AE1381-4BE1-46D2-9895-5D3A17781321}" dt="2024-03-03T09:52:09.791" v="2555" actId="26606"/>
          <ac:spMkLst>
            <pc:docMk/>
            <pc:sldMk cId="1627523952" sldId="274"/>
            <ac:spMk id="6" creationId="{0C8F9FC9-3B8F-3332-FD4C-E397826B473E}"/>
          </ac:spMkLst>
        </pc:spChg>
        <pc:spChg chg="add">
          <ac:chgData name="Prokopis Chatzakis" userId="830076b1340a9e48" providerId="LiveId" clId="{F8AE1381-4BE1-46D2-9895-5D3A17781321}" dt="2024-03-03T09:52:09.791" v="2555" actId="26606"/>
          <ac:spMkLst>
            <pc:docMk/>
            <pc:sldMk cId="1627523952" sldId="274"/>
            <ac:spMk id="3079" creationId="{2B97F24A-32CE-4C1C-A50D-3016B394DCFB}"/>
          </ac:spMkLst>
        </pc:spChg>
        <pc:spChg chg="add">
          <ac:chgData name="Prokopis Chatzakis" userId="830076b1340a9e48" providerId="LiveId" clId="{F8AE1381-4BE1-46D2-9895-5D3A17781321}" dt="2024-03-03T09:52:09.791" v="2555" actId="26606"/>
          <ac:spMkLst>
            <pc:docMk/>
            <pc:sldMk cId="1627523952" sldId="274"/>
            <ac:spMk id="3081" creationId="{CD8B4F24-440B-49E9-B85D-733523DC064B}"/>
          </ac:spMkLst>
        </pc:spChg>
        <pc:picChg chg="add mod">
          <ac:chgData name="Prokopis Chatzakis" userId="830076b1340a9e48" providerId="LiveId" clId="{F8AE1381-4BE1-46D2-9895-5D3A17781321}" dt="2024-03-03T09:52:17.436" v="2569" actId="1038"/>
          <ac:picMkLst>
            <pc:docMk/>
            <pc:sldMk cId="1627523952" sldId="274"/>
            <ac:picMk id="3074" creationId="{BFFA0A82-F98F-7DBF-FB70-93EFCEA7DD26}"/>
          </ac:picMkLst>
        </pc:picChg>
      </pc:sldChg>
      <pc:sldChg chg="addSp delSp modSp new mod setBg">
        <pc:chgData name="Prokopis Chatzakis" userId="830076b1340a9e48" providerId="LiveId" clId="{F8AE1381-4BE1-46D2-9895-5D3A17781321}" dt="2024-03-03T09:54:13.748" v="2584" actId="14100"/>
        <pc:sldMkLst>
          <pc:docMk/>
          <pc:sldMk cId="817551514" sldId="275"/>
        </pc:sldMkLst>
        <pc:spChg chg="mod">
          <ac:chgData name="Prokopis Chatzakis" userId="830076b1340a9e48" providerId="LiveId" clId="{F8AE1381-4BE1-46D2-9895-5D3A17781321}" dt="2024-03-03T09:53:37.826" v="2578" actId="14100"/>
          <ac:spMkLst>
            <pc:docMk/>
            <pc:sldMk cId="817551514" sldId="275"/>
            <ac:spMk id="2" creationId="{B22F159C-C53C-76A6-C1BE-37CA77637E7C}"/>
          </ac:spMkLst>
        </pc:spChg>
        <pc:spChg chg="del">
          <ac:chgData name="Prokopis Chatzakis" userId="830076b1340a9e48" providerId="LiveId" clId="{F8AE1381-4BE1-46D2-9895-5D3A17781321}" dt="2024-03-01T13:32:10.456" v="2183" actId="478"/>
          <ac:spMkLst>
            <pc:docMk/>
            <pc:sldMk cId="817551514" sldId="275"/>
            <ac:spMk id="3" creationId="{184F68B5-08D1-D50F-8E13-5F9AA205E548}"/>
          </ac:spMkLst>
        </pc:spChg>
        <pc:spChg chg="add mod">
          <ac:chgData name="Prokopis Chatzakis" userId="830076b1340a9e48" providerId="LiveId" clId="{F8AE1381-4BE1-46D2-9895-5D3A17781321}" dt="2024-03-03T09:54:13.748" v="2584" actId="14100"/>
          <ac:spMkLst>
            <pc:docMk/>
            <pc:sldMk cId="817551514" sldId="275"/>
            <ac:spMk id="3" creationId="{ECAF4DAE-6F58-E730-6351-CBD45CFB8A7C}"/>
          </ac:spMkLst>
        </pc:spChg>
        <pc:spChg chg="add">
          <ac:chgData name="Prokopis Chatzakis" userId="830076b1340a9e48" providerId="LiveId" clId="{F8AE1381-4BE1-46D2-9895-5D3A17781321}" dt="2024-03-03T09:53:14.804" v="2576" actId="26606"/>
          <ac:spMkLst>
            <pc:docMk/>
            <pc:sldMk cId="817551514" sldId="275"/>
            <ac:spMk id="10" creationId="{743AA782-23D1-4521-8CAD-47662984AA08}"/>
          </ac:spMkLst>
        </pc:spChg>
        <pc:spChg chg="add">
          <ac:chgData name="Prokopis Chatzakis" userId="830076b1340a9e48" providerId="LiveId" clId="{F8AE1381-4BE1-46D2-9895-5D3A17781321}" dt="2024-03-03T09:53:14.804" v="2576" actId="26606"/>
          <ac:spMkLst>
            <pc:docMk/>
            <pc:sldMk cId="817551514" sldId="275"/>
            <ac:spMk id="12" creationId="{650D18FE-0824-4A46-B22C-A86B52E5780A}"/>
          </ac:spMkLst>
        </pc:spChg>
        <pc:picChg chg="add mod ord">
          <ac:chgData name="Prokopis Chatzakis" userId="830076b1340a9e48" providerId="LiveId" clId="{F8AE1381-4BE1-46D2-9895-5D3A17781321}" dt="2024-03-03T09:53:30.657" v="2577" actId="14826"/>
          <ac:picMkLst>
            <pc:docMk/>
            <pc:sldMk cId="817551514" sldId="275"/>
            <ac:picMk id="5" creationId="{47318D25-C300-34B1-7F20-D8E47A4EE082}"/>
          </ac:picMkLst>
        </pc:picChg>
      </pc:sldChg>
      <pc:sldChg chg="addSp delSp modSp new mod setBg addAnim">
        <pc:chgData name="Prokopis Chatzakis" userId="830076b1340a9e48" providerId="LiveId" clId="{F8AE1381-4BE1-46D2-9895-5D3A17781321}" dt="2024-03-03T09:54:29.807" v="2586"/>
        <pc:sldMkLst>
          <pc:docMk/>
          <pc:sldMk cId="210794893" sldId="276"/>
        </pc:sldMkLst>
        <pc:spChg chg="mod">
          <ac:chgData name="Prokopis Chatzakis" userId="830076b1340a9e48" providerId="LiveId" clId="{F8AE1381-4BE1-46D2-9895-5D3A17781321}" dt="2024-03-03T09:54:29.804" v="2585" actId="26606"/>
          <ac:spMkLst>
            <pc:docMk/>
            <pc:sldMk cId="210794893" sldId="276"/>
            <ac:spMk id="2" creationId="{EFF8CE6F-FC73-73F0-D139-CE84B5CFD7E9}"/>
          </ac:spMkLst>
        </pc:spChg>
        <pc:spChg chg="del">
          <ac:chgData name="Prokopis Chatzakis" userId="830076b1340a9e48" providerId="LiveId" clId="{F8AE1381-4BE1-46D2-9895-5D3A17781321}" dt="2024-03-01T13:24:54.715" v="2161" actId="478"/>
          <ac:spMkLst>
            <pc:docMk/>
            <pc:sldMk cId="210794893" sldId="276"/>
            <ac:spMk id="3" creationId="{6E753416-44A0-1130-EA17-775364FF77AD}"/>
          </ac:spMkLst>
        </pc:spChg>
        <pc:spChg chg="add">
          <ac:chgData name="Prokopis Chatzakis" userId="830076b1340a9e48" providerId="LiveId" clId="{F8AE1381-4BE1-46D2-9895-5D3A17781321}" dt="2024-03-03T09:54:29.804" v="2585" actId="26606"/>
          <ac:spMkLst>
            <pc:docMk/>
            <pc:sldMk cId="210794893" sldId="276"/>
            <ac:spMk id="10" creationId="{37C89E4B-3C9F-44B9-8B86-D9E3D112D8EC}"/>
          </ac:spMkLst>
        </pc:spChg>
        <pc:picChg chg="add mod ord">
          <ac:chgData name="Prokopis Chatzakis" userId="830076b1340a9e48" providerId="LiveId" clId="{F8AE1381-4BE1-46D2-9895-5D3A17781321}" dt="2024-03-03T09:54:29.804" v="2585" actId="26606"/>
          <ac:picMkLst>
            <pc:docMk/>
            <pc:sldMk cId="210794893" sldId="276"/>
            <ac:picMk id="5" creationId="{35858E82-5EAB-2FB5-D24F-3277A2E9FD9B}"/>
          </ac:picMkLst>
        </pc:picChg>
        <pc:cxnChg chg="add">
          <ac:chgData name="Prokopis Chatzakis" userId="830076b1340a9e48" providerId="LiveId" clId="{F8AE1381-4BE1-46D2-9895-5D3A17781321}" dt="2024-03-03T09:54:29.804" v="2585" actId="26606"/>
          <ac:cxnSpMkLst>
            <pc:docMk/>
            <pc:sldMk cId="210794893" sldId="276"/>
            <ac:cxnSpMk id="12" creationId="{AA2EAA10-076F-46BD-8F0F-B9A2FB77A85C}"/>
          </ac:cxnSpMkLst>
        </pc:cxnChg>
        <pc:cxnChg chg="add">
          <ac:chgData name="Prokopis Chatzakis" userId="830076b1340a9e48" providerId="LiveId" clId="{F8AE1381-4BE1-46D2-9895-5D3A17781321}" dt="2024-03-03T09:54:29.804" v="2585" actId="26606"/>
          <ac:cxnSpMkLst>
            <pc:docMk/>
            <pc:sldMk cId="210794893" sldId="276"/>
            <ac:cxnSpMk id="14" creationId="{D891E407-403B-4764-86C9-33A56D3BCAA3}"/>
          </ac:cxnSpMkLst>
        </pc:cxnChg>
      </pc:sldChg>
      <pc:sldChg chg="addSp delSp modSp new mod setBg">
        <pc:chgData name="Prokopis Chatzakis" userId="830076b1340a9e48" providerId="LiveId" clId="{F8AE1381-4BE1-46D2-9895-5D3A17781321}" dt="2024-03-04T07:22:19.397" v="2999" actId="1076"/>
        <pc:sldMkLst>
          <pc:docMk/>
          <pc:sldMk cId="3759226709" sldId="277"/>
        </pc:sldMkLst>
        <pc:spChg chg="del">
          <ac:chgData name="Prokopis Chatzakis" userId="830076b1340a9e48" providerId="LiveId" clId="{F8AE1381-4BE1-46D2-9895-5D3A17781321}" dt="2024-03-04T07:19:42.131" v="2967" actId="478"/>
          <ac:spMkLst>
            <pc:docMk/>
            <pc:sldMk cId="3759226709" sldId="277"/>
            <ac:spMk id="2" creationId="{C3BB3E1A-37BA-8CAC-1F12-66BA5590BFDE}"/>
          </ac:spMkLst>
        </pc:spChg>
        <pc:spChg chg="del">
          <ac:chgData name="Prokopis Chatzakis" userId="830076b1340a9e48" providerId="LiveId" clId="{F8AE1381-4BE1-46D2-9895-5D3A17781321}" dt="2024-03-04T07:19:45.274" v="2968" actId="478"/>
          <ac:spMkLst>
            <pc:docMk/>
            <pc:sldMk cId="3759226709" sldId="277"/>
            <ac:spMk id="3" creationId="{B319D71C-C0FE-ECEA-3959-F48015018D0D}"/>
          </ac:spMkLst>
        </pc:spChg>
        <pc:spChg chg="add mod">
          <ac:chgData name="Prokopis Chatzakis" userId="830076b1340a9e48" providerId="LiveId" clId="{F8AE1381-4BE1-46D2-9895-5D3A17781321}" dt="2024-03-04T07:21:59.547" v="2995" actId="1035"/>
          <ac:spMkLst>
            <pc:docMk/>
            <pc:sldMk cId="3759226709" sldId="277"/>
            <ac:spMk id="8" creationId="{A344D766-5983-717B-5B07-0FB012675584}"/>
          </ac:spMkLst>
        </pc:spChg>
        <pc:spChg chg="add del">
          <ac:chgData name="Prokopis Chatzakis" userId="830076b1340a9e48" providerId="LiveId" clId="{F8AE1381-4BE1-46D2-9895-5D3A17781321}" dt="2024-03-04T07:21:31.765" v="2974" actId="26606"/>
          <ac:spMkLst>
            <pc:docMk/>
            <pc:sldMk cId="3759226709" sldId="277"/>
            <ac:spMk id="12" creationId="{1500B4A4-B1F1-41EA-886A-B8A210DBCA3B}"/>
          </ac:spMkLst>
        </pc:spChg>
        <pc:spChg chg="add del">
          <ac:chgData name="Prokopis Chatzakis" userId="830076b1340a9e48" providerId="LiveId" clId="{F8AE1381-4BE1-46D2-9895-5D3A17781321}" dt="2024-03-04T07:21:31.765" v="2974" actId="26606"/>
          <ac:spMkLst>
            <pc:docMk/>
            <pc:sldMk cId="3759226709" sldId="277"/>
            <ac:spMk id="14" creationId="{5E55A99C-0BDC-4DBE-8E40-9FA66F629FA1}"/>
          </ac:spMkLst>
        </pc:spChg>
        <pc:spChg chg="add">
          <ac:chgData name="Prokopis Chatzakis" userId="830076b1340a9e48" providerId="LiveId" clId="{F8AE1381-4BE1-46D2-9895-5D3A17781321}" dt="2024-03-04T07:21:31.782" v="2975" actId="26606"/>
          <ac:spMkLst>
            <pc:docMk/>
            <pc:sldMk cId="3759226709" sldId="277"/>
            <ac:spMk id="18" creationId="{A9F529C3-C941-49FD-8C67-82F134F64BDB}"/>
          </ac:spMkLst>
        </pc:spChg>
        <pc:spChg chg="add">
          <ac:chgData name="Prokopis Chatzakis" userId="830076b1340a9e48" providerId="LiveId" clId="{F8AE1381-4BE1-46D2-9895-5D3A17781321}" dt="2024-03-04T07:21:31.782" v="2975" actId="26606"/>
          <ac:spMkLst>
            <pc:docMk/>
            <pc:sldMk cId="3759226709" sldId="277"/>
            <ac:spMk id="19" creationId="{20586029-32A0-47E5-9AEC-AE3ABA6B94D0}"/>
          </ac:spMkLst>
        </pc:spChg>
        <pc:picChg chg="add mod">
          <ac:chgData name="Prokopis Chatzakis" userId="830076b1340a9e48" providerId="LiveId" clId="{F8AE1381-4BE1-46D2-9895-5D3A17781321}" dt="2024-03-04T07:22:12.740" v="2998" actId="1076"/>
          <ac:picMkLst>
            <pc:docMk/>
            <pc:sldMk cId="3759226709" sldId="277"/>
            <ac:picMk id="5" creationId="{163BB150-F636-C49F-B099-2525BF0591FA}"/>
          </ac:picMkLst>
        </pc:picChg>
        <pc:picChg chg="add mod">
          <ac:chgData name="Prokopis Chatzakis" userId="830076b1340a9e48" providerId="LiveId" clId="{F8AE1381-4BE1-46D2-9895-5D3A17781321}" dt="2024-03-04T07:22:19.397" v="2999" actId="1076"/>
          <ac:picMkLst>
            <pc:docMk/>
            <pc:sldMk cId="3759226709" sldId="277"/>
            <ac:picMk id="7" creationId="{9253C07C-F123-4406-9F7B-C2BA13E8077D}"/>
          </ac:picMkLst>
        </pc:picChg>
        <pc:cxnChg chg="add del">
          <ac:chgData name="Prokopis Chatzakis" userId="830076b1340a9e48" providerId="LiveId" clId="{F8AE1381-4BE1-46D2-9895-5D3A17781321}" dt="2024-03-04T07:21:31.765" v="2974" actId="26606"/>
          <ac:cxnSpMkLst>
            <pc:docMk/>
            <pc:sldMk cId="3759226709" sldId="277"/>
            <ac:cxnSpMk id="16" creationId="{5D1CEE39-A6DC-4DE0-9789-206F1A9888BB}"/>
          </ac:cxnSpMkLst>
        </pc:cxnChg>
        <pc:cxnChg chg="add">
          <ac:chgData name="Prokopis Chatzakis" userId="830076b1340a9e48" providerId="LiveId" clId="{F8AE1381-4BE1-46D2-9895-5D3A17781321}" dt="2024-03-04T07:21:31.782" v="2975" actId="26606"/>
          <ac:cxnSpMkLst>
            <pc:docMk/>
            <pc:sldMk cId="3759226709" sldId="277"/>
            <ac:cxnSpMk id="20" creationId="{8C730EAB-A532-4295-A302-FB4B90DB9F5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83FEB-7126-4B0E-99E3-198514FB588C}" type="datetimeFigureOut">
              <a:rPr lang="el-GR" smtClean="0"/>
              <a:t>6/3/2024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95667-E229-40BB-A7E7-AF0673C5B3CD}" type="slidenum">
              <a:rPr lang="el-GR" smtClean="0"/>
              <a:t>‹#›</a:t>
            </a:fld>
            <a:endParaRPr lang="el-GR"/>
          </a:p>
        </p:txBody>
      </p:sp>
    </p:spTree>
    <p:extLst>
      <p:ext uri="{BB962C8B-B14F-4D97-AF65-F5344CB8AC3E}">
        <p14:creationId xmlns:p14="http://schemas.microsoft.com/office/powerpoint/2010/main" val="216563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Φυσιολογικές παράμετροι + Τακτική + Περιβαλλοντικές παράμετροι + Προπονητικό πρόγραμμα</a:t>
            </a:r>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4</a:t>
            </a:fld>
            <a:endParaRPr lang="el-GR"/>
          </a:p>
        </p:txBody>
      </p:sp>
    </p:spTree>
    <p:extLst>
      <p:ext uri="{BB962C8B-B14F-4D97-AF65-F5344CB8AC3E}">
        <p14:creationId xmlns:p14="http://schemas.microsoft.com/office/powerpoint/2010/main" val="3302168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ταχύτητα που έχουν στον αγώνα οι δρομείς αντοχής εξαρτάται από την ταχύτητα που έχουν στο κατώφλι (γαλακτικό κατώφλι). Το κατώφλι εξαρτάται από την μέγιστη πρόσληψη οξυγόνου, το ποσοστό της μέγιστης πρόσληψης οξυγόνου που χρησιμοποιούν στην ταχύτητα που αντιστοιχεί στο γαλακτικό κατώφλι και από τη δρομική οικονομία.</a:t>
            </a:r>
          </a:p>
          <a:p>
            <a:endParaRPr lang="el-GR" dirty="0"/>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5</a:t>
            </a:fld>
            <a:endParaRPr lang="el-GR"/>
          </a:p>
        </p:txBody>
      </p:sp>
    </p:spTree>
    <p:extLst>
      <p:ext uri="{BB962C8B-B14F-4D97-AF65-F5344CB8AC3E}">
        <p14:creationId xmlns:p14="http://schemas.microsoft.com/office/powerpoint/2010/main" val="2921865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ER </a:t>
            </a:r>
            <a:r>
              <a:rPr lang="en-US" dirty="0">
                <a:sym typeface="Wingdings" panose="05000000000000000000" pitchFamily="2" charset="2"/>
              </a:rPr>
              <a:t> Elite Runners, GR  Good Runners, SL  Slow Runners</a:t>
            </a:r>
          </a:p>
          <a:p>
            <a:endParaRPr lang="en-US" dirty="0">
              <a:sym typeface="Wingdings" panose="05000000000000000000" pitchFamily="2" charset="2"/>
            </a:endParaRPr>
          </a:p>
          <a:p>
            <a:r>
              <a:rPr lang="el-GR" dirty="0">
                <a:sym typeface="Wingdings" panose="05000000000000000000" pitchFamily="2" charset="2"/>
              </a:rPr>
              <a:t>Σχήμα 1: ταχύτητα στο μαραθώνιο με ταχύτητα στο γαλακτικό (αναερόβιο) κατώφλι  Πολύ υψηλή συσχέτιση στο σύνολο του δείγματος και στους </a:t>
            </a:r>
            <a:r>
              <a:rPr lang="en-US" dirty="0">
                <a:sym typeface="Wingdings" panose="05000000000000000000" pitchFamily="2" charset="2"/>
              </a:rPr>
              <a:t>ER+GR, </a:t>
            </a:r>
            <a:r>
              <a:rPr lang="el-GR" dirty="0">
                <a:sym typeface="Wingdings" panose="05000000000000000000" pitchFamily="2" charset="2"/>
              </a:rPr>
              <a:t>μέτρια συσχέτιση στους </a:t>
            </a:r>
            <a:r>
              <a:rPr lang="en-US" dirty="0">
                <a:sym typeface="Wingdings" panose="05000000000000000000" pitchFamily="2" charset="2"/>
              </a:rPr>
              <a:t>ER</a:t>
            </a:r>
            <a:endParaRPr lang="el-GR" dirty="0">
              <a:sym typeface="Wingdings" panose="05000000000000000000" pitchFamily="2" charset="2"/>
            </a:endParaRPr>
          </a:p>
          <a:p>
            <a:endParaRPr lang="el-GR" dirty="0">
              <a:sym typeface="Wingdings" panose="05000000000000000000" pitchFamily="2" charset="2"/>
            </a:endParaRPr>
          </a:p>
          <a:p>
            <a:r>
              <a:rPr lang="el-GR" dirty="0">
                <a:sym typeface="Wingdings" panose="05000000000000000000" pitchFamily="2" charset="2"/>
              </a:rPr>
              <a:t>Σχήμα 2: ταχύτητα στο μαραθώνιο με </a:t>
            </a:r>
            <a:r>
              <a:rPr lang="en-US" dirty="0">
                <a:sym typeface="Wingdings" panose="05000000000000000000" pitchFamily="2" charset="2"/>
              </a:rPr>
              <a:t>VO2max </a:t>
            </a:r>
            <a:r>
              <a:rPr lang="el-GR" dirty="0">
                <a:sym typeface="Wingdings" panose="05000000000000000000" pitchFamily="2" charset="2"/>
              </a:rPr>
              <a:t> μέτρια προς υψηλή συσχέτιση στο σύνολο του δείγματος και στους </a:t>
            </a:r>
            <a:r>
              <a:rPr lang="en-US" dirty="0">
                <a:sym typeface="Wingdings" panose="05000000000000000000" pitchFamily="2" charset="2"/>
              </a:rPr>
              <a:t>GR + ER, </a:t>
            </a:r>
            <a:r>
              <a:rPr lang="el-GR" dirty="0">
                <a:sym typeface="Wingdings" panose="05000000000000000000" pitchFamily="2" charset="2"/>
              </a:rPr>
              <a:t>καμία συσχέτιση στους </a:t>
            </a:r>
            <a:r>
              <a:rPr lang="en-US" dirty="0">
                <a:sym typeface="Wingdings" panose="05000000000000000000" pitchFamily="2" charset="2"/>
              </a:rPr>
              <a:t>ER</a:t>
            </a:r>
            <a:endParaRPr lang="el-GR" dirty="0">
              <a:sym typeface="Wingdings" panose="05000000000000000000" pitchFamily="2" charset="2"/>
            </a:endParaRPr>
          </a:p>
          <a:p>
            <a:endParaRPr lang="el-GR" dirty="0">
              <a:sym typeface="Wingdings" panose="05000000000000000000" pitchFamily="2" charset="2"/>
            </a:endParaRPr>
          </a:p>
          <a:p>
            <a:r>
              <a:rPr lang="el-GR" dirty="0">
                <a:sym typeface="Wingdings" panose="05000000000000000000" pitchFamily="2" charset="2"/>
              </a:rPr>
              <a:t>Σχήμα 3: ταχύτητα στο μαραθώνιο με δρομική οικονομία</a:t>
            </a:r>
            <a:r>
              <a:rPr lang="en-US" dirty="0">
                <a:sym typeface="Wingdings" panose="05000000000000000000" pitchFamily="2" charset="2"/>
              </a:rPr>
              <a:t>  </a:t>
            </a:r>
            <a:r>
              <a:rPr lang="el-GR" dirty="0">
                <a:sym typeface="Wingdings" panose="05000000000000000000" pitchFamily="2" charset="2"/>
              </a:rPr>
              <a:t>μέτρια συσχέτιση και στις 3 κατηγορίες</a:t>
            </a:r>
            <a:endParaRPr lang="el-GR" dirty="0"/>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6</a:t>
            </a:fld>
            <a:endParaRPr lang="el-GR"/>
          </a:p>
        </p:txBody>
      </p:sp>
    </p:spTree>
    <p:extLst>
      <p:ext uri="{BB962C8B-B14F-4D97-AF65-F5344CB8AC3E}">
        <p14:creationId xmlns:p14="http://schemas.microsoft.com/office/powerpoint/2010/main" val="70922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Για το θέμα του φύλου, ο </a:t>
            </a:r>
            <a:r>
              <a:rPr lang="en-US" dirty="0" err="1"/>
              <a:t>trubee</a:t>
            </a:r>
            <a:r>
              <a:rPr lang="en-US" dirty="0"/>
              <a:t> </a:t>
            </a:r>
            <a:r>
              <a:rPr lang="el-GR" dirty="0"/>
              <a:t>και οι συνεργάτες του (2014) διαπιστώνουν ότι η διαφορά στην τακτική μεταξύ ανδρών και γυναικών μάλλον εστιάζεται στους δρομείς χαμηλότερου επιπέδου, αφού στο υψηλότερο επίπεδο άνδρες και γυναίκες ακολουθούν παρόμοια τακτική</a:t>
            </a:r>
          </a:p>
          <a:p>
            <a:endParaRPr lang="el-GR" dirty="0"/>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7</a:t>
            </a:fld>
            <a:endParaRPr lang="el-GR"/>
          </a:p>
        </p:txBody>
      </p:sp>
    </p:spTree>
    <p:extLst>
      <p:ext uri="{BB962C8B-B14F-4D97-AF65-F5344CB8AC3E}">
        <p14:creationId xmlns:p14="http://schemas.microsoft.com/office/powerpoint/2010/main" val="2895007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Σχήμα 1 (πάνω αριστερά):  αθλήτριες διαφορετικών επιπέδων, όσο υψηλότερο το επίπεδο τόσο μικρότερες μεταβολές είχε η ταχύτητά τους ανά 5χλμ (Παγκόσμιο Πρωτάθλημα Μαραθωνίου Γυναικών)</a:t>
            </a:r>
          </a:p>
          <a:p>
            <a:endParaRPr lang="el-GR" dirty="0"/>
          </a:p>
          <a:p>
            <a:r>
              <a:rPr lang="el-GR" dirty="0"/>
              <a:t>Σχήμα 2 (πάνω δεξιά): υψηλότερα ποσοστά μεταβολής του ρυθμού στους άνδρες (μπλε γραμμή) σε σχέση με τις γυναίκες (κόκκινες γραμμές)</a:t>
            </a:r>
          </a:p>
          <a:p>
            <a:endParaRPr lang="el-GR" dirty="0"/>
          </a:p>
          <a:p>
            <a:r>
              <a:rPr lang="el-GR" dirty="0"/>
              <a:t>Σχήμα 3 (κάτω): οι μεγαλύτεροι ηλικιακά δρομείς διατηρούσαν πιο σταθερό ρυθμό σε σχέση με τους νεαρότερους, κάτι που αποδίδεται κυρίως στην εμπειρία τους</a:t>
            </a:r>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8</a:t>
            </a:fld>
            <a:endParaRPr lang="el-GR"/>
          </a:p>
        </p:txBody>
      </p:sp>
    </p:spTree>
    <p:extLst>
      <p:ext uri="{BB962C8B-B14F-4D97-AF65-F5344CB8AC3E}">
        <p14:creationId xmlns:p14="http://schemas.microsoft.com/office/powerpoint/2010/main" val="347553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1</a:t>
            </a:r>
            <a:r>
              <a:rPr lang="el-GR" baseline="30000" dirty="0"/>
              <a:t>ο</a:t>
            </a:r>
            <a:r>
              <a:rPr lang="el-GR" dirty="0"/>
              <a:t> </a:t>
            </a:r>
            <a:r>
              <a:rPr lang="en-US" dirty="0"/>
              <a:t>bullet </a:t>
            </a:r>
            <a:r>
              <a:rPr lang="el-GR" dirty="0"/>
              <a:t>: Στο μαραθώνιος της Βοστώνης </a:t>
            </a:r>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9</a:t>
            </a:fld>
            <a:endParaRPr lang="el-GR"/>
          </a:p>
        </p:txBody>
      </p:sp>
    </p:spTree>
    <p:extLst>
      <p:ext uri="{BB962C8B-B14F-4D97-AF65-F5344CB8AC3E}">
        <p14:creationId xmlns:p14="http://schemas.microsoft.com/office/powerpoint/2010/main" val="433862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Όσο αυξάνεται η θερμοκρασία πάνω από τους 10 βαθμούς Κελσίου, τόσο μεγαλύτερο είναι και το ποσοστό μείωσης της απόδοσης των μαραθωνοδρόμων. Ακόμη και στην ίδια θερμοκρασία όμως, το ποσοστό μείωσης της απόδοσης είναι μεγαλύτερο στους πιο αργούς δρομείς.</a:t>
            </a:r>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10</a:t>
            </a:fld>
            <a:endParaRPr lang="el-GR"/>
          </a:p>
        </p:txBody>
      </p:sp>
    </p:spTree>
    <p:extLst>
      <p:ext uri="{BB962C8B-B14F-4D97-AF65-F5344CB8AC3E}">
        <p14:creationId xmlns:p14="http://schemas.microsoft.com/office/powerpoint/2010/main" val="2373967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1</a:t>
            </a:r>
            <a:r>
              <a:rPr lang="el-GR" baseline="30000" dirty="0"/>
              <a:t>ο</a:t>
            </a:r>
            <a:r>
              <a:rPr lang="el-GR" dirty="0"/>
              <a:t> διάγραμμα </a:t>
            </a:r>
            <a:r>
              <a:rPr lang="el-GR" dirty="0">
                <a:sym typeface="Wingdings" panose="05000000000000000000" pitchFamily="2" charset="2"/>
              </a:rPr>
              <a:t> σχέση ρυθμού αγώνα με εβδομαδιαίο χιλιομετρικό όγκο</a:t>
            </a:r>
          </a:p>
          <a:p>
            <a:endParaRPr lang="el-GR" dirty="0">
              <a:sym typeface="Wingdings" panose="05000000000000000000" pitchFamily="2" charset="2"/>
            </a:endParaRPr>
          </a:p>
          <a:p>
            <a:r>
              <a:rPr lang="el-GR" dirty="0">
                <a:sym typeface="Wingdings" panose="05000000000000000000" pitchFamily="2" charset="2"/>
              </a:rPr>
              <a:t>2</a:t>
            </a:r>
            <a:r>
              <a:rPr lang="el-GR" baseline="30000" dirty="0">
                <a:sym typeface="Wingdings" panose="05000000000000000000" pitchFamily="2" charset="2"/>
              </a:rPr>
              <a:t>ο</a:t>
            </a:r>
            <a:r>
              <a:rPr lang="el-GR" dirty="0">
                <a:sym typeface="Wingdings" panose="05000000000000000000" pitchFamily="2" charset="2"/>
              </a:rPr>
              <a:t> διάγραμμα  σχέση ρυθμού αγώνα με μέσο ρυθμό στην προπόνηση (ένταση προπόνησης)</a:t>
            </a:r>
            <a:endParaRPr lang="el-GR" dirty="0"/>
          </a:p>
        </p:txBody>
      </p:sp>
      <p:sp>
        <p:nvSpPr>
          <p:cNvPr id="4" name="Θέση αριθμού διαφάνειας 3"/>
          <p:cNvSpPr>
            <a:spLocks noGrp="1"/>
          </p:cNvSpPr>
          <p:nvPr>
            <p:ph type="sldNum" sz="quarter" idx="5"/>
          </p:nvPr>
        </p:nvSpPr>
        <p:spPr/>
        <p:txBody>
          <a:bodyPr/>
          <a:lstStyle/>
          <a:p>
            <a:fld id="{E6495667-E229-40BB-A7E7-AF0673C5B3CD}" type="slidenum">
              <a:rPr lang="el-GR" smtClean="0"/>
              <a:t>12</a:t>
            </a:fld>
            <a:endParaRPr lang="el-GR"/>
          </a:p>
        </p:txBody>
      </p:sp>
    </p:spTree>
    <p:extLst>
      <p:ext uri="{BB962C8B-B14F-4D97-AF65-F5344CB8AC3E}">
        <p14:creationId xmlns:p14="http://schemas.microsoft.com/office/powerpoint/2010/main" val="42277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1FAAAA-3F7A-22A7-6823-B01A61505D9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E6080D2-F8C7-1853-B381-C0B0DF534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332EFD8-D1F7-EB34-2D0A-54FE6EC0B627}"/>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F802E043-93DF-5F82-7F55-4040F9A594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825A0A-0AE9-1246-9231-530684BD55DB}"/>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95325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6506F6-DFAB-0EDA-AD76-D08CCD9071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1C1E643-D82E-5F7C-7DB8-B3E7F01F88B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1730B9-3BC9-03CC-B8A0-21731EDD89ED}"/>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610913B8-3A64-6E5F-3485-D7E3FE3367B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8BBD2FC-94BB-4EC6-273C-0FD9EE1DD2DE}"/>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368734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77A16FB-D548-65E9-F28A-46C3C344B22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A07F5C5-AC1F-6FC0-A522-6D152CD1D25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8F13F6A-A763-865B-7649-96655F562BF8}"/>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5155F9A0-C296-F297-6D64-7D2D9A0CA2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B90BC6-3B8B-EBDC-EE9F-8F6016F0585B}"/>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266051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355DB7-A004-CA1C-AFA6-890BA2D083A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36192D-3542-730E-53C0-D0CDEC048B3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E2849D-4D67-96F4-665E-494D8B20C977}"/>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2394735D-6CAD-B24B-0C60-001336D9078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2C1640-DD7B-353B-F35D-F84811D10D5F}"/>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301074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AAD7E3-D225-9154-48C8-A0B8215994B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EFD7BE-9682-2C57-2D90-AFB0E6DF6A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964841C-380C-2ED8-B930-1DD33DB5C4ED}"/>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268F106C-0E65-7224-2870-51157541B5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365699-BA65-F405-794C-9CC0CCFBDA12}"/>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26798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CAE7EF-1F35-0EC0-C73C-BFA8EA857B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0B2C7DB-E441-70B6-960B-59323A4BD02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42B7EB5-D3AB-BAF8-86A7-232DE58F577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E8524CB-814E-674E-CFDE-9EBFF62CBBD0}"/>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6" name="Θέση υποσέλιδου 5">
            <a:extLst>
              <a:ext uri="{FF2B5EF4-FFF2-40B4-BE49-F238E27FC236}">
                <a16:creationId xmlns:a16="http://schemas.microsoft.com/office/drawing/2014/main" id="{BAD95E57-AFCB-BB17-9F42-1BCF357852C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C93D08-EE61-BCAB-6E07-7AE623F7E158}"/>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16048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C67946-1D62-1EDE-48DB-9595FC8DC3E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A3260F-80CD-6575-6B68-73E5CE3FA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A30C822-4E03-E9E5-76C8-28C215B7059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802A536-5E6E-835C-B51C-6D2736A027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BD9C4B6-B8DE-C01F-0821-15FA04DCC23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F48E317-022F-CD95-437C-BB4FFD745C83}"/>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8" name="Θέση υποσέλιδου 7">
            <a:extLst>
              <a:ext uri="{FF2B5EF4-FFF2-40B4-BE49-F238E27FC236}">
                <a16:creationId xmlns:a16="http://schemas.microsoft.com/office/drawing/2014/main" id="{BF5A26B0-BDEF-3E79-BA9F-E5A2C8A4DD9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DB35471-2206-CDC2-4B6D-8C5A522BB462}"/>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352283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D67CF0-56CF-C727-B1C4-06C87690CB8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7432D0C-588A-ACEB-682A-0A96E94549B4}"/>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4" name="Θέση υποσέλιδου 3">
            <a:extLst>
              <a:ext uri="{FF2B5EF4-FFF2-40B4-BE49-F238E27FC236}">
                <a16:creationId xmlns:a16="http://schemas.microsoft.com/office/drawing/2014/main" id="{94C027B0-8BBB-FA27-EF43-06752D9B282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C213790-CCE5-EF81-4722-60D21890484B}"/>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422989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C463DCA-06E8-A982-8D2A-3D0DF3B962FE}"/>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3" name="Θέση υποσέλιδου 2">
            <a:extLst>
              <a:ext uri="{FF2B5EF4-FFF2-40B4-BE49-F238E27FC236}">
                <a16:creationId xmlns:a16="http://schemas.microsoft.com/office/drawing/2014/main" id="{AB28A029-A590-0A8A-A6C9-F63F0DE8AA7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DA3180E-FE89-C1F3-D420-348ECAAF9EB7}"/>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316365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876707-7E3F-1101-6045-CF3A8C5C40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BAC5173-80BB-7115-DBB3-BD6E93E86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14DA11D-F867-B003-D1AE-5381A5345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43B9D6F-5D73-EAC4-E52B-F374B98D0705}"/>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6" name="Θέση υποσέλιδου 5">
            <a:extLst>
              <a:ext uri="{FF2B5EF4-FFF2-40B4-BE49-F238E27FC236}">
                <a16:creationId xmlns:a16="http://schemas.microsoft.com/office/drawing/2014/main" id="{9910A2C4-1243-D204-24F8-3ACA9A3D5E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810545D-DC5A-27BF-0D2A-BFE89ACC6C37}"/>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175241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68438B-605E-6F99-4366-8091BADBDE5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E3D2CFD-6DCC-28EB-7EBD-534744708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7532557-BCC9-9A31-A646-522DA103C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FC97B98-1E21-0F80-732F-2FC4CD1A23D2}"/>
              </a:ext>
            </a:extLst>
          </p:cNvPr>
          <p:cNvSpPr>
            <a:spLocks noGrp="1"/>
          </p:cNvSpPr>
          <p:nvPr>
            <p:ph type="dt" sz="half" idx="10"/>
          </p:nvPr>
        </p:nvSpPr>
        <p:spPr/>
        <p:txBody>
          <a:bodyPr/>
          <a:lstStyle/>
          <a:p>
            <a:fld id="{FF8A67A5-1D6D-405A-9D95-C4D09C1789F1}" type="datetimeFigureOut">
              <a:rPr lang="el-GR" smtClean="0"/>
              <a:t>6/3/2024</a:t>
            </a:fld>
            <a:endParaRPr lang="el-GR"/>
          </a:p>
        </p:txBody>
      </p:sp>
      <p:sp>
        <p:nvSpPr>
          <p:cNvPr id="6" name="Θέση υποσέλιδου 5">
            <a:extLst>
              <a:ext uri="{FF2B5EF4-FFF2-40B4-BE49-F238E27FC236}">
                <a16:creationId xmlns:a16="http://schemas.microsoft.com/office/drawing/2014/main" id="{62A6EAA7-D820-F6F0-3267-00FB673E52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5CC3D36-C7D1-7E47-9396-3A1EFCCBB6F0}"/>
              </a:ext>
            </a:extLst>
          </p:cNvPr>
          <p:cNvSpPr>
            <a:spLocks noGrp="1"/>
          </p:cNvSpPr>
          <p:nvPr>
            <p:ph type="sldNum" sz="quarter" idx="12"/>
          </p:nvPr>
        </p:nvSpPr>
        <p:spPr/>
        <p:txBody>
          <a:bodyPr/>
          <a:lstStyle/>
          <a:p>
            <a:fld id="{52EFED77-D13A-47DA-8076-8DE125B48C12}" type="slidenum">
              <a:rPr lang="el-GR" smtClean="0"/>
              <a:t>‹#›</a:t>
            </a:fld>
            <a:endParaRPr lang="el-GR"/>
          </a:p>
        </p:txBody>
      </p:sp>
    </p:spTree>
    <p:extLst>
      <p:ext uri="{BB962C8B-B14F-4D97-AF65-F5344CB8AC3E}">
        <p14:creationId xmlns:p14="http://schemas.microsoft.com/office/powerpoint/2010/main" val="298562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60043A7-55DD-BEE5-6BFA-CEFC386E78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9D6E110-3126-8124-3318-6462DEB7E9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FE6FD60-5358-F6EC-1F54-1FE7C0E22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F8A67A5-1D6D-405A-9D95-C4D09C1789F1}" type="datetimeFigureOut">
              <a:rPr lang="el-GR" smtClean="0"/>
              <a:t>6/3/2024</a:t>
            </a:fld>
            <a:endParaRPr lang="el-GR"/>
          </a:p>
        </p:txBody>
      </p:sp>
      <p:sp>
        <p:nvSpPr>
          <p:cNvPr id="5" name="Θέση υποσέλιδου 4">
            <a:extLst>
              <a:ext uri="{FF2B5EF4-FFF2-40B4-BE49-F238E27FC236}">
                <a16:creationId xmlns:a16="http://schemas.microsoft.com/office/drawing/2014/main" id="{1872A089-7083-8761-4D84-3C34C0EF7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B2AFC72-7C96-B040-9929-F76D0AB13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EFED77-D13A-47DA-8076-8DE125B48C12}" type="slidenum">
              <a:rPr lang="el-GR" smtClean="0"/>
              <a:t>‹#›</a:t>
            </a:fld>
            <a:endParaRPr lang="el-GR"/>
          </a:p>
        </p:txBody>
      </p:sp>
    </p:spTree>
    <p:extLst>
      <p:ext uri="{BB962C8B-B14F-4D97-AF65-F5344CB8AC3E}">
        <p14:creationId xmlns:p14="http://schemas.microsoft.com/office/powerpoint/2010/main" val="65360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CF1F25-C738-97F9-0A02-0158C3F69FDF}"/>
              </a:ext>
            </a:extLst>
          </p:cNvPr>
          <p:cNvSpPr>
            <a:spLocks noGrp="1"/>
          </p:cNvSpPr>
          <p:nvPr>
            <p:ph type="ctrTitle"/>
          </p:nvPr>
        </p:nvSpPr>
        <p:spPr>
          <a:xfrm>
            <a:off x="821094" y="1731963"/>
            <a:ext cx="10608906" cy="2387600"/>
          </a:xfrm>
        </p:spPr>
        <p:txBody>
          <a:bodyPr>
            <a:normAutofit fontScale="90000"/>
          </a:bodyPr>
          <a:lstStyle/>
          <a:p>
            <a:r>
              <a:rPr lang="el-GR" b="0" i="0" dirty="0">
                <a:solidFill>
                  <a:srgbClr val="000000"/>
                </a:solidFill>
                <a:effectLst/>
                <a:latin typeface="Times New Roman" panose="02020603050405020304" pitchFamily="18" charset="0"/>
              </a:rPr>
              <a:t>Παράγοντες απόδοσης </a:t>
            </a:r>
            <a:r>
              <a:rPr lang="el-GR" b="0" i="0" dirty="0" err="1">
                <a:solidFill>
                  <a:srgbClr val="000000"/>
                </a:solidFill>
                <a:effectLst/>
                <a:latin typeface="Times New Roman" panose="02020603050405020304" pitchFamily="18" charset="0"/>
              </a:rPr>
              <a:t>ημιμαραθωνίου</a:t>
            </a:r>
            <a:r>
              <a:rPr lang="el-GR" b="0" i="0" dirty="0">
                <a:solidFill>
                  <a:srgbClr val="000000"/>
                </a:solidFill>
                <a:effectLst/>
                <a:latin typeface="Times New Roman" panose="02020603050405020304" pitchFamily="18" charset="0"/>
              </a:rPr>
              <a:t> και μαραθωνίου δρόμου: προπονητική προσέγγιση</a:t>
            </a:r>
            <a:endParaRPr lang="el-GR" dirty="0"/>
          </a:p>
        </p:txBody>
      </p:sp>
      <p:sp>
        <p:nvSpPr>
          <p:cNvPr id="3" name="Υπότιτλος 2">
            <a:extLst>
              <a:ext uri="{FF2B5EF4-FFF2-40B4-BE49-F238E27FC236}">
                <a16:creationId xmlns:a16="http://schemas.microsoft.com/office/drawing/2014/main" id="{37CEE188-BB8F-5406-EAF5-A8878358D281}"/>
              </a:ext>
            </a:extLst>
          </p:cNvPr>
          <p:cNvSpPr>
            <a:spLocks noGrp="1"/>
          </p:cNvSpPr>
          <p:nvPr>
            <p:ph type="subTitle" idx="1"/>
          </p:nvPr>
        </p:nvSpPr>
        <p:spPr>
          <a:xfrm>
            <a:off x="821094" y="4699356"/>
            <a:ext cx="10608906" cy="1837709"/>
          </a:xfrm>
        </p:spPr>
        <p:txBody>
          <a:bodyPr>
            <a:normAutofit/>
          </a:bodyPr>
          <a:lstStyle/>
          <a:p>
            <a:r>
              <a:rPr lang="el-GR" b="1" i="0" dirty="0">
                <a:solidFill>
                  <a:srgbClr val="000000"/>
                </a:solidFill>
                <a:effectLst/>
                <a:latin typeface="Times New Roman" panose="02020603050405020304" pitchFamily="18" charset="0"/>
              </a:rPr>
              <a:t>ΣΤΑΥΡΟΣ ΚΑΡΡΕΣ</a:t>
            </a:r>
          </a:p>
          <a:p>
            <a:r>
              <a:rPr lang="el-GR" b="0" i="0" dirty="0">
                <a:solidFill>
                  <a:srgbClr val="000000"/>
                </a:solidFill>
                <a:effectLst/>
                <a:latin typeface="Times New Roman" panose="02020603050405020304" pitchFamily="18" charset="0"/>
              </a:rPr>
              <a:t>Ομοσπονδιακός Προπονητής ΣΕΓΑΣ</a:t>
            </a:r>
          </a:p>
          <a:p>
            <a:pPr algn="l"/>
            <a:endParaRPr lang="el-GR" dirty="0">
              <a:solidFill>
                <a:srgbClr val="000000"/>
              </a:solidFill>
              <a:latin typeface="Times New Roman" panose="02020603050405020304" pitchFamily="18" charset="0"/>
            </a:endParaRPr>
          </a:p>
          <a:p>
            <a:pPr algn="r"/>
            <a:r>
              <a:rPr lang="el-GR" b="0" i="0" dirty="0">
                <a:solidFill>
                  <a:srgbClr val="000000"/>
                </a:solidFill>
                <a:effectLst/>
                <a:latin typeface="Times New Roman" panose="02020603050405020304" pitchFamily="18" charset="0"/>
              </a:rPr>
              <a:t>9/3/2024</a:t>
            </a:r>
          </a:p>
          <a:p>
            <a:endParaRPr lang="el-GR" dirty="0"/>
          </a:p>
        </p:txBody>
      </p:sp>
      <p:pic>
        <p:nvPicPr>
          <p:cNvPr id="1026" name="Picture 2" descr="Hellenic Athletics Federation (SEGAS) | LinkedIn">
            <a:extLst>
              <a:ext uri="{FF2B5EF4-FFF2-40B4-BE49-F238E27FC236}">
                <a16:creationId xmlns:a16="http://schemas.microsoft.com/office/drawing/2014/main" id="{C61D7FBB-3CE7-C78C-568B-3D5C1FB3F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ΕΑΣ ΣΕΓΑΣ ΑΘΗΝΑΣ">
            <a:extLst>
              <a:ext uri="{FF2B5EF4-FFF2-40B4-BE49-F238E27FC236}">
                <a16:creationId xmlns:a16="http://schemas.microsoft.com/office/drawing/2014/main" id="{6F6B9965-3EBC-B1E1-8F19-2919C667A9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7962" y="67291"/>
            <a:ext cx="1884038" cy="18377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FAA755F-634D-3B55-FD9B-D402C9D3282A}"/>
              </a:ext>
            </a:extLst>
          </p:cNvPr>
          <p:cNvSpPr txBox="1"/>
          <p:nvPr/>
        </p:nvSpPr>
        <p:spPr>
          <a:xfrm>
            <a:off x="3079456" y="450483"/>
            <a:ext cx="6092182" cy="830997"/>
          </a:xfrm>
          <a:prstGeom prst="rect">
            <a:avLst/>
          </a:prstGeom>
          <a:noFill/>
        </p:spPr>
        <p:txBody>
          <a:bodyPr wrap="none" rtlCol="0">
            <a:spAutoFit/>
          </a:bodyPr>
          <a:lstStyle/>
          <a:p>
            <a:pPr algn="ctr"/>
            <a:r>
              <a:rPr lang="el-GR" sz="2400" b="1" dirty="0">
                <a:latin typeface="Times New Roman" panose="02020603050405020304" pitchFamily="18" charset="0"/>
                <a:cs typeface="Times New Roman" panose="02020603050405020304" pitchFamily="18" charset="0"/>
              </a:rPr>
              <a:t>1</a:t>
            </a:r>
            <a:r>
              <a:rPr lang="el-GR" sz="2400" b="1" baseline="30000" dirty="0">
                <a:latin typeface="Times New Roman" panose="02020603050405020304" pitchFamily="18" charset="0"/>
                <a:cs typeface="Times New Roman" panose="02020603050405020304" pitchFamily="18" charset="0"/>
              </a:rPr>
              <a:t>ο</a:t>
            </a:r>
            <a:r>
              <a:rPr lang="en-US" sz="2400" b="1" dirty="0">
                <a:latin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cs typeface="Times New Roman" panose="02020603050405020304" pitchFamily="18" charset="0"/>
              </a:rPr>
              <a:t>Επιμορφωτικό Σεμινάριο: </a:t>
            </a:r>
          </a:p>
          <a:p>
            <a:pPr algn="ctr"/>
            <a:r>
              <a:rPr lang="el-GR" sz="2400" b="1" dirty="0">
                <a:latin typeface="Times New Roman" panose="02020603050405020304" pitchFamily="18" charset="0"/>
                <a:cs typeface="Times New Roman" panose="02020603050405020304" pitchFamily="18" charset="0"/>
              </a:rPr>
              <a:t>«Δρόμοι </a:t>
            </a:r>
            <a:r>
              <a:rPr lang="el-GR" sz="2400" b="1" dirty="0" err="1">
                <a:latin typeface="Times New Roman" panose="02020603050405020304" pitchFamily="18" charset="0"/>
                <a:cs typeface="Times New Roman" panose="02020603050405020304" pitchFamily="18" charset="0"/>
              </a:rPr>
              <a:t>ημιαντοχής</a:t>
            </a:r>
            <a:r>
              <a:rPr lang="el-GR" sz="2400" b="1" dirty="0">
                <a:latin typeface="Times New Roman" panose="02020603050405020304" pitchFamily="18" charset="0"/>
                <a:cs typeface="Times New Roman" panose="02020603050405020304" pitchFamily="18" charset="0"/>
              </a:rPr>
              <a:t> - αντοχής στην Ελλάδα»</a:t>
            </a:r>
          </a:p>
        </p:txBody>
      </p:sp>
    </p:spTree>
    <p:extLst>
      <p:ext uri="{BB962C8B-B14F-4D97-AF65-F5344CB8AC3E}">
        <p14:creationId xmlns:p14="http://schemas.microsoft.com/office/powerpoint/2010/main" val="3973206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a:extLst>
              <a:ext uri="{FF2B5EF4-FFF2-40B4-BE49-F238E27FC236}">
                <a16:creationId xmlns:a16="http://schemas.microsoft.com/office/drawing/2014/main" id="{65263FB7-E71A-3A29-F5A6-29B6C69854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3833" y="147322"/>
            <a:ext cx="7464334" cy="6286592"/>
          </a:xfrm>
          <a:prstGeom prst="rect">
            <a:avLst/>
          </a:prstGeom>
        </p:spPr>
      </p:pic>
      <p:sp>
        <p:nvSpPr>
          <p:cNvPr id="7" name="TextBox 6">
            <a:extLst>
              <a:ext uri="{FF2B5EF4-FFF2-40B4-BE49-F238E27FC236}">
                <a16:creationId xmlns:a16="http://schemas.microsoft.com/office/drawing/2014/main" id="{D2C4564A-F0FB-CA31-0328-30A8226AF8A7}"/>
              </a:ext>
            </a:extLst>
          </p:cNvPr>
          <p:cNvSpPr txBox="1"/>
          <p:nvPr/>
        </p:nvSpPr>
        <p:spPr>
          <a:xfrm>
            <a:off x="8509172" y="6233859"/>
            <a:ext cx="1933543" cy="400110"/>
          </a:xfrm>
          <a:prstGeom prst="rect">
            <a:avLst/>
          </a:prstGeom>
          <a:noFill/>
        </p:spPr>
        <p:txBody>
          <a:bodyPr wrap="none" rtlCol="0">
            <a:spAutoFit/>
          </a:bodyPr>
          <a:lstStyle/>
          <a:p>
            <a:r>
              <a:rPr lang="el-GR" sz="2000" dirty="0"/>
              <a:t>(</a:t>
            </a:r>
            <a:r>
              <a:rPr lang="en-US" sz="2000" dirty="0"/>
              <a:t>Ely et al., 2007)</a:t>
            </a:r>
            <a:endParaRPr lang="el-GR" sz="2000" dirty="0"/>
          </a:p>
        </p:txBody>
      </p:sp>
    </p:spTree>
    <p:extLst>
      <p:ext uri="{BB962C8B-B14F-4D97-AF65-F5344CB8AC3E}">
        <p14:creationId xmlns:p14="http://schemas.microsoft.com/office/powerpoint/2010/main" val="416662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FE9A3-A82C-6BDB-1AE3-EA709870E1AC}"/>
              </a:ext>
            </a:extLst>
          </p:cNvPr>
          <p:cNvSpPr>
            <a:spLocks noGrp="1"/>
          </p:cNvSpPr>
          <p:nvPr>
            <p:ph type="title"/>
          </p:nvPr>
        </p:nvSpPr>
        <p:spPr/>
        <p:txBody>
          <a:bodyPr/>
          <a:lstStyle/>
          <a:p>
            <a:pPr algn="ctr"/>
            <a:r>
              <a:rPr lang="el-GR" dirty="0"/>
              <a:t>Προπονητικές παράμετροι</a:t>
            </a:r>
          </a:p>
        </p:txBody>
      </p:sp>
      <p:sp>
        <p:nvSpPr>
          <p:cNvPr id="4" name="Θέση περιεχομένου 2">
            <a:extLst>
              <a:ext uri="{FF2B5EF4-FFF2-40B4-BE49-F238E27FC236}">
                <a16:creationId xmlns:a16="http://schemas.microsoft.com/office/drawing/2014/main" id="{7742A0C7-7BB2-64EF-7C22-EFDEE98B7CB9}"/>
              </a:ext>
            </a:extLst>
          </p:cNvPr>
          <p:cNvSpPr txBox="1">
            <a:spLocks/>
          </p:cNvSpPr>
          <p:nvPr/>
        </p:nvSpPr>
        <p:spPr>
          <a:xfrm>
            <a:off x="658761" y="1443591"/>
            <a:ext cx="10874477" cy="47709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dirty="0"/>
              <a:t>Η επίδοση στο Μαραθώνιο και τον </a:t>
            </a:r>
            <a:r>
              <a:rPr lang="el-GR" dirty="0" err="1"/>
              <a:t>Ημιμαραθώνιο</a:t>
            </a:r>
            <a:r>
              <a:rPr lang="el-GR" dirty="0"/>
              <a:t> συσχετίζεται με: </a:t>
            </a:r>
          </a:p>
          <a:p>
            <a:pPr marL="0" indent="0">
              <a:buNone/>
            </a:pPr>
            <a:endParaRPr lang="el-GR" dirty="0"/>
          </a:p>
          <a:p>
            <a:r>
              <a:rPr lang="el-GR" dirty="0"/>
              <a:t>τον</a:t>
            </a:r>
            <a:r>
              <a:rPr lang="el-GR" b="1" dirty="0"/>
              <a:t> Όγκο της Προπόνησης</a:t>
            </a:r>
            <a:endParaRPr lang="el-GR" dirty="0"/>
          </a:p>
          <a:p>
            <a:pPr marL="0" indent="0" algn="r">
              <a:buFont typeface="Arial" panose="020B0604020202020204" pitchFamily="34" charset="0"/>
              <a:buNone/>
            </a:pPr>
            <a:r>
              <a:rPr lang="el-GR" sz="1400" dirty="0"/>
              <a:t>(</a:t>
            </a:r>
            <a:r>
              <a:rPr lang="en-US" sz="1400" dirty="0" err="1"/>
              <a:t>Barandum</a:t>
            </a:r>
            <a:r>
              <a:rPr lang="en-US" sz="1400" dirty="0"/>
              <a:t> et al., 2012</a:t>
            </a:r>
            <a:r>
              <a:rPr lang="el-GR" sz="1400" dirty="0"/>
              <a:t>, </a:t>
            </a:r>
            <a:r>
              <a:rPr lang="en-US" sz="1400" dirty="0"/>
              <a:t>Foster et al., 1977, Tanda, 2011, Bale et al., 1985, Hagan et al., 1987</a:t>
            </a:r>
            <a:r>
              <a:rPr lang="el-GR" sz="1400" dirty="0"/>
              <a:t>)</a:t>
            </a:r>
          </a:p>
          <a:p>
            <a:endParaRPr lang="el-GR" b="1" dirty="0"/>
          </a:p>
          <a:p>
            <a:r>
              <a:rPr lang="el-GR" dirty="0"/>
              <a:t>την</a:t>
            </a:r>
            <a:r>
              <a:rPr lang="el-GR" b="1" dirty="0"/>
              <a:t> Ένταση της Προπόνησης</a:t>
            </a:r>
            <a:endParaRPr lang="el-GR" dirty="0"/>
          </a:p>
          <a:p>
            <a:pPr marL="0" indent="0" algn="r">
              <a:buFont typeface="Arial" panose="020B0604020202020204" pitchFamily="34" charset="0"/>
              <a:buNone/>
            </a:pPr>
            <a:r>
              <a:rPr lang="el-GR" sz="1400" dirty="0"/>
              <a:t>(</a:t>
            </a:r>
            <a:r>
              <a:rPr lang="en-US" sz="1400" dirty="0" err="1"/>
              <a:t>Knechtle</a:t>
            </a:r>
            <a:r>
              <a:rPr lang="en-US" sz="1400" dirty="0"/>
              <a:t> et al., 2011</a:t>
            </a:r>
            <a:r>
              <a:rPr lang="el-GR" sz="1400" dirty="0"/>
              <a:t>, </a:t>
            </a:r>
            <a:r>
              <a:rPr lang="en-US" sz="1400" dirty="0" err="1"/>
              <a:t>Barandum</a:t>
            </a:r>
            <a:r>
              <a:rPr lang="en-US" sz="1400" dirty="0"/>
              <a:t> et al., 2012</a:t>
            </a:r>
            <a:r>
              <a:rPr lang="el-GR" sz="1400" dirty="0"/>
              <a:t>, </a:t>
            </a:r>
            <a:r>
              <a:rPr lang="en-US" sz="1400" dirty="0" err="1"/>
              <a:t>Knechtle</a:t>
            </a:r>
            <a:r>
              <a:rPr lang="en-US" sz="1400" dirty="0"/>
              <a:t>, 2014, Schmid et al., 2012, Tanda, 2011, Bale et al., 1985, Hagan et al., 1987</a:t>
            </a:r>
            <a:r>
              <a:rPr lang="el-GR" sz="1400" dirty="0"/>
              <a:t>)</a:t>
            </a:r>
          </a:p>
          <a:p>
            <a:endParaRPr lang="el-GR" b="1" dirty="0"/>
          </a:p>
          <a:p>
            <a:r>
              <a:rPr lang="el-GR" dirty="0"/>
              <a:t>την</a:t>
            </a:r>
            <a:r>
              <a:rPr lang="el-GR" b="1" dirty="0"/>
              <a:t> Συχνότητα της Προπόνησης</a:t>
            </a:r>
            <a:endParaRPr lang="el-GR" dirty="0"/>
          </a:p>
          <a:p>
            <a:pPr marL="0" indent="0" algn="r">
              <a:buFont typeface="Arial" panose="020B0604020202020204" pitchFamily="34" charset="0"/>
              <a:buNone/>
            </a:pPr>
            <a:r>
              <a:rPr lang="el-GR" sz="1400" dirty="0"/>
              <a:t>(</a:t>
            </a:r>
            <a:r>
              <a:rPr lang="en-US" sz="1400" dirty="0" err="1"/>
              <a:t>Barandum</a:t>
            </a:r>
            <a:r>
              <a:rPr lang="en-US" sz="1400" dirty="0"/>
              <a:t> et al., 2012, Tanda, 2011, Hagan et al., 1987</a:t>
            </a:r>
            <a:r>
              <a:rPr lang="el-GR" sz="1400" dirty="0"/>
              <a:t>)</a:t>
            </a:r>
          </a:p>
        </p:txBody>
      </p:sp>
    </p:spTree>
    <p:extLst>
      <p:ext uri="{BB962C8B-B14F-4D97-AF65-F5344CB8AC3E}">
        <p14:creationId xmlns:p14="http://schemas.microsoft.com/office/powerpoint/2010/main" val="256127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163BB150-F636-C49F-B099-2525BF0591FA}"/>
              </a:ext>
            </a:extLst>
          </p:cNvPr>
          <p:cNvPicPr>
            <a:picLocks noChangeAspect="1"/>
          </p:cNvPicPr>
          <p:nvPr/>
        </p:nvPicPr>
        <p:blipFill>
          <a:blip r:embed="rId3"/>
          <a:stretch>
            <a:fillRect/>
          </a:stretch>
        </p:blipFill>
        <p:spPr>
          <a:xfrm>
            <a:off x="6079958" y="1234741"/>
            <a:ext cx="5294716" cy="4222536"/>
          </a:xfrm>
          <a:prstGeom prst="rect">
            <a:avLst/>
          </a:prstGeom>
        </p:spPr>
      </p:pic>
      <p:cxnSp>
        <p:nvCxnSpPr>
          <p:cNvPr id="20" name="Straight Connector 15">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7" name="Εικόνα 6">
            <a:extLst>
              <a:ext uri="{FF2B5EF4-FFF2-40B4-BE49-F238E27FC236}">
                <a16:creationId xmlns:a16="http://schemas.microsoft.com/office/drawing/2014/main" id="{9253C07C-F123-4406-9F7B-C2BA13E8077D}"/>
              </a:ext>
            </a:extLst>
          </p:cNvPr>
          <p:cNvPicPr>
            <a:picLocks noChangeAspect="1"/>
          </p:cNvPicPr>
          <p:nvPr/>
        </p:nvPicPr>
        <p:blipFill>
          <a:blip r:embed="rId4"/>
          <a:stretch>
            <a:fillRect/>
          </a:stretch>
        </p:blipFill>
        <p:spPr>
          <a:xfrm>
            <a:off x="631128" y="1234741"/>
            <a:ext cx="5294715" cy="4235771"/>
          </a:xfrm>
          <a:prstGeom prst="rect">
            <a:avLst/>
          </a:prstGeom>
        </p:spPr>
      </p:pic>
      <p:sp>
        <p:nvSpPr>
          <p:cNvPr id="8" name="TextBox 7">
            <a:extLst>
              <a:ext uri="{FF2B5EF4-FFF2-40B4-BE49-F238E27FC236}">
                <a16:creationId xmlns:a16="http://schemas.microsoft.com/office/drawing/2014/main" id="{A344D766-5983-717B-5B07-0FB012675584}"/>
              </a:ext>
            </a:extLst>
          </p:cNvPr>
          <p:cNvSpPr txBox="1"/>
          <p:nvPr/>
        </p:nvSpPr>
        <p:spPr>
          <a:xfrm>
            <a:off x="9256734" y="5937337"/>
            <a:ext cx="1790170" cy="461665"/>
          </a:xfrm>
          <a:prstGeom prst="rect">
            <a:avLst/>
          </a:prstGeom>
          <a:noFill/>
        </p:spPr>
        <p:txBody>
          <a:bodyPr wrap="none" rtlCol="0">
            <a:spAutoFit/>
          </a:bodyPr>
          <a:lstStyle/>
          <a:p>
            <a:r>
              <a:rPr lang="en-US" sz="2400" dirty="0"/>
              <a:t>Tanda, 2011</a:t>
            </a:r>
            <a:endParaRPr lang="el-GR" sz="2400" dirty="0"/>
          </a:p>
        </p:txBody>
      </p:sp>
    </p:spTree>
    <p:extLst>
      <p:ext uri="{BB962C8B-B14F-4D97-AF65-F5344CB8AC3E}">
        <p14:creationId xmlns:p14="http://schemas.microsoft.com/office/powerpoint/2010/main" val="3759226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άτομο, παπούτσια, ρουχισμός, εξωτερικός χώρος/ύπαιθρος&#10;&#10;Περιγραφή που δημιουργήθηκε αυτόματα">
            <a:extLst>
              <a:ext uri="{FF2B5EF4-FFF2-40B4-BE49-F238E27FC236}">
                <a16:creationId xmlns:a16="http://schemas.microsoft.com/office/drawing/2014/main" id="{C64D115A-E3BA-F4B0-5494-A8556D23A0F6}"/>
              </a:ext>
            </a:extLst>
          </p:cNvPr>
          <p:cNvPicPr>
            <a:picLocks noChangeAspect="1"/>
          </p:cNvPicPr>
          <p:nvPr/>
        </p:nvPicPr>
        <p:blipFill rotWithShape="1">
          <a:blip r:embed="rId2">
            <a:extLst>
              <a:ext uri="{28A0092B-C50C-407E-A947-70E740481C1C}">
                <a14:useLocalDpi xmlns:a14="http://schemas.microsoft.com/office/drawing/2010/main" val="0"/>
              </a:ext>
            </a:extLst>
          </a:blip>
          <a:srcRect t="10521" b="23152"/>
          <a:stretch/>
        </p:blipFill>
        <p:spPr>
          <a:xfrm>
            <a:off x="0" y="-1"/>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Θέση περιεχομένου 2">
            <a:extLst>
              <a:ext uri="{FF2B5EF4-FFF2-40B4-BE49-F238E27FC236}">
                <a16:creationId xmlns:a16="http://schemas.microsoft.com/office/drawing/2014/main" id="{4CFA4B60-7128-C90B-05D4-0AF515D45223}"/>
              </a:ext>
            </a:extLst>
          </p:cNvPr>
          <p:cNvSpPr>
            <a:spLocks noGrp="1"/>
          </p:cNvSpPr>
          <p:nvPr>
            <p:ph idx="1"/>
          </p:nvPr>
        </p:nvSpPr>
        <p:spPr>
          <a:xfrm>
            <a:off x="7320465" y="501041"/>
            <a:ext cx="4140013" cy="5601647"/>
          </a:xfrm>
        </p:spPr>
        <p:txBody>
          <a:bodyPr>
            <a:normAutofit/>
          </a:bodyPr>
          <a:lstStyle/>
          <a:p>
            <a:pPr marL="0" indent="0">
              <a:buNone/>
            </a:pPr>
            <a:r>
              <a:rPr lang="el-GR" dirty="0"/>
              <a:t>Από τη </a:t>
            </a:r>
            <a:r>
              <a:rPr lang="el-GR" b="1" u="sng" dirty="0"/>
              <a:t>θεωρία</a:t>
            </a:r>
            <a:r>
              <a:rPr lang="el-GR" dirty="0"/>
              <a:t> …</a:t>
            </a:r>
          </a:p>
          <a:p>
            <a:pPr marL="0" indent="0">
              <a:buNone/>
            </a:pPr>
            <a:endParaRPr lang="el-GR" dirty="0"/>
          </a:p>
          <a:p>
            <a:pPr marL="0" indent="0" algn="r">
              <a:buNone/>
            </a:pPr>
            <a:r>
              <a:rPr lang="el-GR" dirty="0"/>
              <a:t>… στην </a:t>
            </a:r>
            <a:r>
              <a:rPr lang="el-GR" b="1" u="sng" dirty="0"/>
              <a:t>πράξη</a:t>
            </a:r>
            <a:r>
              <a:rPr lang="el-GR" dirty="0"/>
              <a:t>!!!</a:t>
            </a:r>
          </a:p>
          <a:p>
            <a:pPr marL="0" indent="0">
              <a:buNone/>
            </a:pPr>
            <a:endParaRPr lang="el-GR" dirty="0"/>
          </a:p>
          <a:p>
            <a:pPr marL="0" indent="0">
              <a:buNone/>
            </a:pPr>
            <a:endParaRPr lang="el-GR" dirty="0"/>
          </a:p>
          <a:p>
            <a:pPr marL="0" indent="0" algn="ctr">
              <a:buNone/>
            </a:pPr>
            <a:r>
              <a:rPr lang="el-GR" dirty="0"/>
              <a:t>Η περίπτωση του αθλητή Π.Κ. </a:t>
            </a:r>
          </a:p>
        </p:txBody>
      </p:sp>
    </p:spTree>
    <p:extLst>
      <p:ext uri="{BB962C8B-B14F-4D97-AF65-F5344CB8AC3E}">
        <p14:creationId xmlns:p14="http://schemas.microsoft.com/office/powerpoint/2010/main" val="5646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97069-C2F3-FFEB-B5EC-E821B3BA428D}"/>
              </a:ext>
            </a:extLst>
          </p:cNvPr>
          <p:cNvSpPr>
            <a:spLocks noGrp="1"/>
          </p:cNvSpPr>
          <p:nvPr>
            <p:ph type="title"/>
          </p:nvPr>
        </p:nvSpPr>
        <p:spPr>
          <a:xfrm>
            <a:off x="838200" y="14397"/>
            <a:ext cx="10515600" cy="1325563"/>
          </a:xfrm>
        </p:spPr>
        <p:txBody>
          <a:bodyPr/>
          <a:lstStyle/>
          <a:p>
            <a:pPr algn="ctr"/>
            <a:r>
              <a:rPr lang="el-GR" dirty="0"/>
              <a:t>Προπονητικός Προγραμματισμός Π.Κ. </a:t>
            </a:r>
            <a:br>
              <a:rPr lang="el-GR" dirty="0"/>
            </a:br>
            <a:r>
              <a:rPr lang="el-GR" dirty="0"/>
              <a:t>(27 εβδομάδες)</a:t>
            </a:r>
          </a:p>
        </p:txBody>
      </p:sp>
      <p:graphicFrame>
        <p:nvGraphicFramePr>
          <p:cNvPr id="4" name="Πίνακας 3">
            <a:extLst>
              <a:ext uri="{FF2B5EF4-FFF2-40B4-BE49-F238E27FC236}">
                <a16:creationId xmlns:a16="http://schemas.microsoft.com/office/drawing/2014/main" id="{E0EB3DD5-BF54-AE08-6360-0FDAEAFBA37A}"/>
              </a:ext>
            </a:extLst>
          </p:cNvPr>
          <p:cNvGraphicFramePr>
            <a:graphicFrameLocks noGrp="1"/>
          </p:cNvGraphicFramePr>
          <p:nvPr>
            <p:extLst>
              <p:ext uri="{D42A27DB-BD31-4B8C-83A1-F6EECF244321}">
                <p14:modId xmlns:p14="http://schemas.microsoft.com/office/powerpoint/2010/main" val="603035872"/>
              </p:ext>
            </p:extLst>
          </p:nvPr>
        </p:nvGraphicFramePr>
        <p:xfrm>
          <a:off x="302712" y="1249889"/>
          <a:ext cx="11421650" cy="5363124"/>
        </p:xfrm>
        <a:graphic>
          <a:graphicData uri="http://schemas.openxmlformats.org/drawingml/2006/table">
            <a:tbl>
              <a:tblPr firstRow="1" bandRow="1">
                <a:tableStyleId>{5C22544A-7EE6-4342-B048-85BDC9FD1C3A}</a:tableStyleId>
              </a:tblPr>
              <a:tblGrid>
                <a:gridCol w="2828795">
                  <a:extLst>
                    <a:ext uri="{9D8B030D-6E8A-4147-A177-3AD203B41FA5}">
                      <a16:colId xmlns:a16="http://schemas.microsoft.com/office/drawing/2014/main" val="1619102138"/>
                    </a:ext>
                  </a:extLst>
                </a:gridCol>
                <a:gridCol w="1628383">
                  <a:extLst>
                    <a:ext uri="{9D8B030D-6E8A-4147-A177-3AD203B41FA5}">
                      <a16:colId xmlns:a16="http://schemas.microsoft.com/office/drawing/2014/main" val="2966679718"/>
                    </a:ext>
                  </a:extLst>
                </a:gridCol>
                <a:gridCol w="2705622">
                  <a:extLst>
                    <a:ext uri="{9D8B030D-6E8A-4147-A177-3AD203B41FA5}">
                      <a16:colId xmlns:a16="http://schemas.microsoft.com/office/drawing/2014/main" val="3388119333"/>
                    </a:ext>
                  </a:extLst>
                </a:gridCol>
                <a:gridCol w="2229633">
                  <a:extLst>
                    <a:ext uri="{9D8B030D-6E8A-4147-A177-3AD203B41FA5}">
                      <a16:colId xmlns:a16="http://schemas.microsoft.com/office/drawing/2014/main" val="51398092"/>
                    </a:ext>
                  </a:extLst>
                </a:gridCol>
                <a:gridCol w="2029217">
                  <a:extLst>
                    <a:ext uri="{9D8B030D-6E8A-4147-A177-3AD203B41FA5}">
                      <a16:colId xmlns:a16="http://schemas.microsoft.com/office/drawing/2014/main" val="3079312536"/>
                    </a:ext>
                  </a:extLst>
                </a:gridCol>
              </a:tblGrid>
              <a:tr h="608244">
                <a:tc>
                  <a:txBody>
                    <a:bodyPr/>
                    <a:lstStyle/>
                    <a:p>
                      <a:r>
                        <a:rPr lang="el-GR" dirty="0"/>
                        <a:t>Προπονητικός Κύκλος</a:t>
                      </a:r>
                    </a:p>
                  </a:txBody>
                  <a:tcPr/>
                </a:tc>
                <a:tc>
                  <a:txBody>
                    <a:bodyPr/>
                    <a:lstStyle/>
                    <a:p>
                      <a:r>
                        <a:rPr lang="el-GR" dirty="0"/>
                        <a:t>Διάρκεια</a:t>
                      </a:r>
                    </a:p>
                  </a:txBody>
                  <a:tcPr/>
                </a:tc>
                <a:tc>
                  <a:txBody>
                    <a:bodyPr/>
                    <a:lstStyle/>
                    <a:p>
                      <a:r>
                        <a:rPr lang="el-GR" dirty="0"/>
                        <a:t>Ημερομηνίες</a:t>
                      </a:r>
                    </a:p>
                  </a:txBody>
                  <a:tcPr/>
                </a:tc>
                <a:tc>
                  <a:txBody>
                    <a:bodyPr/>
                    <a:lstStyle/>
                    <a:p>
                      <a:r>
                        <a:rPr lang="el-GR" dirty="0"/>
                        <a:t>Εύρος</a:t>
                      </a:r>
                      <a:r>
                        <a:rPr lang="en-US" dirty="0"/>
                        <a:t> </a:t>
                      </a:r>
                      <a:r>
                        <a:rPr lang="el-GR" dirty="0" err="1"/>
                        <a:t>Εβδ</a:t>
                      </a:r>
                      <a:r>
                        <a:rPr lang="en-US" dirty="0"/>
                        <a:t>.</a:t>
                      </a:r>
                      <a:r>
                        <a:rPr lang="el-GR" dirty="0"/>
                        <a:t> </a:t>
                      </a:r>
                      <a:r>
                        <a:rPr lang="el-GR" dirty="0" err="1"/>
                        <a:t>Προπον</a:t>
                      </a:r>
                      <a:r>
                        <a:rPr lang="el-GR" dirty="0"/>
                        <a:t>. Όγκου</a:t>
                      </a:r>
                    </a:p>
                  </a:txBody>
                  <a:tcPr/>
                </a:tc>
                <a:tc>
                  <a:txBody>
                    <a:bodyPr/>
                    <a:lstStyle/>
                    <a:p>
                      <a:r>
                        <a:rPr lang="el-GR" dirty="0"/>
                        <a:t>Μέσος Όρος </a:t>
                      </a:r>
                      <a:r>
                        <a:rPr lang="el-GR" dirty="0" err="1"/>
                        <a:t>Προπ</a:t>
                      </a:r>
                      <a:r>
                        <a:rPr lang="en-US" dirty="0"/>
                        <a:t>.</a:t>
                      </a:r>
                      <a:r>
                        <a:rPr lang="el-GR" dirty="0"/>
                        <a:t> Όγκου</a:t>
                      </a:r>
                    </a:p>
                  </a:txBody>
                  <a:tcPr/>
                </a:tc>
                <a:extLst>
                  <a:ext uri="{0D108BD9-81ED-4DB2-BD59-A6C34878D82A}">
                    <a16:rowId xmlns:a16="http://schemas.microsoft.com/office/drawing/2014/main" val="1323028797"/>
                  </a:ext>
                </a:extLst>
              </a:tr>
              <a:tr h="608244">
                <a:tc>
                  <a:txBody>
                    <a:bodyPr/>
                    <a:lstStyle/>
                    <a:p>
                      <a:r>
                        <a:rPr lang="en-US" dirty="0"/>
                        <a:t>A’ </a:t>
                      </a:r>
                      <a:r>
                        <a:rPr lang="el-GR" dirty="0"/>
                        <a:t>Κύκλος Προετοιμασίας – 1</a:t>
                      </a:r>
                      <a:r>
                        <a:rPr lang="el-GR" baseline="30000" dirty="0"/>
                        <a:t>ος</a:t>
                      </a:r>
                      <a:r>
                        <a:rPr lang="el-GR" dirty="0"/>
                        <a:t> </a:t>
                      </a:r>
                      <a:r>
                        <a:rPr lang="el-GR" dirty="0" err="1"/>
                        <a:t>Μεσόκυκλος</a:t>
                      </a:r>
                      <a:endParaRPr lang="el-GR" dirty="0"/>
                    </a:p>
                  </a:txBody>
                  <a:tcPr/>
                </a:tc>
                <a:tc>
                  <a:txBody>
                    <a:bodyPr/>
                    <a:lstStyle/>
                    <a:p>
                      <a:r>
                        <a:rPr lang="el-GR" dirty="0"/>
                        <a:t>2+6 εβδομάδες</a:t>
                      </a:r>
                    </a:p>
                  </a:txBody>
                  <a:tcPr/>
                </a:tc>
                <a:tc>
                  <a:txBody>
                    <a:bodyPr/>
                    <a:lstStyle/>
                    <a:p>
                      <a:r>
                        <a:rPr lang="el-GR" dirty="0"/>
                        <a:t>8/5 έως 21/5/2023 </a:t>
                      </a:r>
                      <a:r>
                        <a:rPr lang="en-US" dirty="0"/>
                        <a:t>Covid &amp; </a:t>
                      </a:r>
                      <a:r>
                        <a:rPr lang="el-GR" dirty="0"/>
                        <a:t>22/5 έως 2/7/2023</a:t>
                      </a:r>
                    </a:p>
                  </a:txBody>
                  <a:tcPr/>
                </a:tc>
                <a:tc>
                  <a:txBody>
                    <a:bodyPr/>
                    <a:lstStyle/>
                    <a:p>
                      <a:r>
                        <a:rPr lang="el-GR" dirty="0"/>
                        <a:t>20-30 </a:t>
                      </a:r>
                      <a:r>
                        <a:rPr lang="en-US" dirty="0"/>
                        <a:t>km &amp; </a:t>
                      </a:r>
                    </a:p>
                    <a:p>
                      <a:r>
                        <a:rPr lang="el-GR" dirty="0"/>
                        <a:t>70-90 </a:t>
                      </a:r>
                      <a:r>
                        <a:rPr lang="en-US" dirty="0"/>
                        <a:t>km</a:t>
                      </a:r>
                      <a:endParaRPr lang="el-GR" dirty="0"/>
                    </a:p>
                  </a:txBody>
                  <a:tcPr/>
                </a:tc>
                <a:tc>
                  <a:txBody>
                    <a:bodyPr/>
                    <a:lstStyle/>
                    <a:p>
                      <a:r>
                        <a:rPr lang="en-US" dirty="0"/>
                        <a:t>30 km &amp;</a:t>
                      </a:r>
                    </a:p>
                    <a:p>
                      <a:r>
                        <a:rPr lang="en-US" dirty="0"/>
                        <a:t>80 km</a:t>
                      </a:r>
                      <a:endParaRPr lang="el-GR" dirty="0"/>
                    </a:p>
                  </a:txBody>
                  <a:tcPr/>
                </a:tc>
                <a:extLst>
                  <a:ext uri="{0D108BD9-81ED-4DB2-BD59-A6C34878D82A}">
                    <a16:rowId xmlns:a16="http://schemas.microsoft.com/office/drawing/2014/main" val="306923523"/>
                  </a:ext>
                </a:extLst>
              </a:tr>
              <a:tr h="608244">
                <a:tc>
                  <a:txBody>
                    <a:bodyPr/>
                    <a:lstStyle/>
                    <a:p>
                      <a:r>
                        <a:rPr lang="en-US" dirty="0"/>
                        <a:t>A’ </a:t>
                      </a:r>
                      <a:r>
                        <a:rPr lang="el-GR" dirty="0"/>
                        <a:t>Κύκλος Προετοιμασίας – 2</a:t>
                      </a:r>
                      <a:r>
                        <a:rPr lang="el-GR" baseline="30000" dirty="0"/>
                        <a:t>ος</a:t>
                      </a:r>
                      <a:r>
                        <a:rPr lang="el-GR" dirty="0"/>
                        <a:t> </a:t>
                      </a:r>
                      <a:r>
                        <a:rPr lang="el-GR" dirty="0" err="1"/>
                        <a:t>Μεσόκυκλος</a:t>
                      </a:r>
                      <a:endParaRPr lang="el-GR" dirty="0"/>
                    </a:p>
                  </a:txBody>
                  <a:tcPr/>
                </a:tc>
                <a:tc>
                  <a:txBody>
                    <a:bodyPr/>
                    <a:lstStyle/>
                    <a:p>
                      <a:r>
                        <a:rPr lang="el-GR" dirty="0"/>
                        <a:t>4 εβδομάδες</a:t>
                      </a:r>
                    </a:p>
                  </a:txBody>
                  <a:tcPr/>
                </a:tc>
                <a:tc>
                  <a:txBody>
                    <a:bodyPr/>
                    <a:lstStyle/>
                    <a:p>
                      <a:r>
                        <a:rPr lang="el-GR" dirty="0"/>
                        <a:t>3/7 έως 30/7/2023 </a:t>
                      </a:r>
                    </a:p>
                  </a:txBody>
                  <a:tcPr/>
                </a:tc>
                <a:tc>
                  <a:txBody>
                    <a:bodyPr/>
                    <a:lstStyle/>
                    <a:p>
                      <a:r>
                        <a:rPr lang="el-GR" dirty="0"/>
                        <a:t>120-140 </a:t>
                      </a:r>
                      <a:r>
                        <a:rPr lang="en-US" dirty="0"/>
                        <a:t>km</a:t>
                      </a:r>
                      <a:endParaRPr lang="el-GR" dirty="0"/>
                    </a:p>
                  </a:txBody>
                  <a:tcPr/>
                </a:tc>
                <a:tc>
                  <a:txBody>
                    <a:bodyPr/>
                    <a:lstStyle/>
                    <a:p>
                      <a:r>
                        <a:rPr lang="en-US" dirty="0"/>
                        <a:t>130 km</a:t>
                      </a:r>
                      <a:endParaRPr lang="el-GR" dirty="0"/>
                    </a:p>
                  </a:txBody>
                  <a:tcPr/>
                </a:tc>
                <a:extLst>
                  <a:ext uri="{0D108BD9-81ED-4DB2-BD59-A6C34878D82A}">
                    <a16:rowId xmlns:a16="http://schemas.microsoft.com/office/drawing/2014/main" val="1388884913"/>
                  </a:ext>
                </a:extLst>
              </a:tr>
              <a:tr h="608244">
                <a:tc>
                  <a:txBody>
                    <a:bodyPr/>
                    <a:lstStyle/>
                    <a:p>
                      <a:r>
                        <a:rPr lang="en-US" dirty="0"/>
                        <a:t>B’ </a:t>
                      </a:r>
                      <a:r>
                        <a:rPr lang="el-GR" dirty="0"/>
                        <a:t>Κύκλος Προετοιμασίας – 1</a:t>
                      </a:r>
                      <a:r>
                        <a:rPr lang="el-GR" baseline="30000" dirty="0"/>
                        <a:t>ος</a:t>
                      </a:r>
                      <a:r>
                        <a:rPr lang="el-GR" dirty="0"/>
                        <a:t> </a:t>
                      </a:r>
                      <a:r>
                        <a:rPr lang="el-GR" dirty="0" err="1"/>
                        <a:t>Μεσόκυκλος</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a:ln>
                            <a:noFill/>
                          </a:ln>
                          <a:solidFill>
                            <a:prstClr val="black"/>
                          </a:solidFill>
                          <a:effectLst/>
                          <a:uLnTx/>
                          <a:uFillTx/>
                          <a:latin typeface="Aptos" panose="02110004020202020204"/>
                          <a:ea typeface="+mn-ea"/>
                          <a:cs typeface="+mn-cs"/>
                        </a:rPr>
                        <a:t>4 εβδομάδες</a:t>
                      </a:r>
                      <a:endParaRPr kumimoji="0" lang="el-GR"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r>
                        <a:rPr lang="en-US" dirty="0"/>
                        <a:t>31/7 </a:t>
                      </a:r>
                      <a:r>
                        <a:rPr lang="el-GR" dirty="0"/>
                        <a:t>έως 27/8/2023</a:t>
                      </a:r>
                    </a:p>
                  </a:txBody>
                  <a:tcPr/>
                </a:tc>
                <a:tc>
                  <a:txBody>
                    <a:bodyPr/>
                    <a:lstStyle/>
                    <a:p>
                      <a:r>
                        <a:rPr lang="en-US" dirty="0"/>
                        <a:t>160-180 km</a:t>
                      </a:r>
                      <a:endParaRPr lang="el-GR" dirty="0"/>
                    </a:p>
                  </a:txBody>
                  <a:tcPr/>
                </a:tc>
                <a:tc>
                  <a:txBody>
                    <a:bodyPr/>
                    <a:lstStyle/>
                    <a:p>
                      <a:r>
                        <a:rPr lang="en-US" dirty="0"/>
                        <a:t>170 km</a:t>
                      </a:r>
                      <a:endParaRPr lang="el-GR" dirty="0"/>
                    </a:p>
                  </a:txBody>
                  <a:tcPr/>
                </a:tc>
                <a:extLst>
                  <a:ext uri="{0D108BD9-81ED-4DB2-BD59-A6C34878D82A}">
                    <a16:rowId xmlns:a16="http://schemas.microsoft.com/office/drawing/2014/main" val="2245895539"/>
                  </a:ext>
                </a:extLst>
              </a:tr>
              <a:tr h="608244">
                <a:tc>
                  <a:txBody>
                    <a:bodyPr/>
                    <a:lstStyle/>
                    <a:p>
                      <a:r>
                        <a:rPr lang="en-US" dirty="0"/>
                        <a:t>B’ </a:t>
                      </a:r>
                      <a:r>
                        <a:rPr lang="el-GR" dirty="0"/>
                        <a:t>Κύκλος Προετοιμασίας – 2</a:t>
                      </a:r>
                      <a:r>
                        <a:rPr lang="el-GR" baseline="30000" dirty="0"/>
                        <a:t>ος</a:t>
                      </a:r>
                      <a:r>
                        <a:rPr lang="el-GR" dirty="0"/>
                        <a:t> </a:t>
                      </a:r>
                      <a:r>
                        <a:rPr lang="el-GR" dirty="0" err="1"/>
                        <a:t>Μεσόκυκλος</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Aptos" panose="02110004020202020204"/>
                          <a:ea typeface="+mn-ea"/>
                          <a:cs typeface="+mn-cs"/>
                        </a:rPr>
                        <a:t>4 εβδομάδες</a:t>
                      </a:r>
                    </a:p>
                  </a:txBody>
                  <a:tcPr/>
                </a:tc>
                <a:tc>
                  <a:txBody>
                    <a:bodyPr/>
                    <a:lstStyle/>
                    <a:p>
                      <a:r>
                        <a:rPr lang="el-GR" dirty="0"/>
                        <a:t>28/8 έως 17/9/2023 + </a:t>
                      </a:r>
                      <a:endParaRPr lang="en-US" dirty="0"/>
                    </a:p>
                    <a:p>
                      <a:r>
                        <a:rPr lang="el-GR" b="1" dirty="0"/>
                        <a:t>18/9 έως 24/9/2023*</a:t>
                      </a:r>
                    </a:p>
                  </a:txBody>
                  <a:tcPr/>
                </a:tc>
                <a:tc>
                  <a:txBody>
                    <a:bodyPr/>
                    <a:lstStyle/>
                    <a:p>
                      <a:r>
                        <a:rPr lang="en-US" dirty="0"/>
                        <a:t>160-170 km</a:t>
                      </a:r>
                      <a:endParaRPr lang="el-GR" dirty="0"/>
                    </a:p>
                    <a:p>
                      <a:r>
                        <a:rPr lang="el-GR" b="1" dirty="0"/>
                        <a:t>135 </a:t>
                      </a:r>
                      <a:r>
                        <a:rPr lang="en-US" b="1" dirty="0"/>
                        <a:t>km*</a:t>
                      </a:r>
                      <a:endParaRPr lang="el-GR" b="1" dirty="0"/>
                    </a:p>
                  </a:txBody>
                  <a:tcPr/>
                </a:tc>
                <a:tc>
                  <a:txBody>
                    <a:bodyPr/>
                    <a:lstStyle/>
                    <a:p>
                      <a:r>
                        <a:rPr lang="en-US" dirty="0"/>
                        <a:t>170 km</a:t>
                      </a:r>
                      <a:endParaRPr lang="el-GR" dirty="0"/>
                    </a:p>
                  </a:txBody>
                  <a:tcPr/>
                </a:tc>
                <a:extLst>
                  <a:ext uri="{0D108BD9-81ED-4DB2-BD59-A6C34878D82A}">
                    <a16:rowId xmlns:a16="http://schemas.microsoft.com/office/drawing/2014/main" val="720310436"/>
                  </a:ext>
                </a:extLst>
              </a:tr>
              <a:tr h="608244">
                <a:tc>
                  <a:txBody>
                    <a:bodyPr/>
                    <a:lstStyle/>
                    <a:p>
                      <a:r>
                        <a:rPr lang="el-GR" dirty="0"/>
                        <a:t>Γ’ Κύκλος Προετοιμασίας</a:t>
                      </a:r>
                      <a:r>
                        <a:rPr lang="en-US" dirty="0"/>
                        <a:t> – 1</a:t>
                      </a:r>
                      <a:r>
                        <a:rPr lang="el-GR" baseline="30000" dirty="0" err="1"/>
                        <a:t>ος</a:t>
                      </a:r>
                      <a:r>
                        <a:rPr lang="el-GR" dirty="0"/>
                        <a:t> </a:t>
                      </a:r>
                      <a:r>
                        <a:rPr lang="el-GR" dirty="0" err="1"/>
                        <a:t>Μεσόκυκλος</a:t>
                      </a:r>
                      <a:endParaRPr lang="el-GR" dirty="0"/>
                    </a:p>
                  </a:txBody>
                  <a:tcPr/>
                </a:tc>
                <a:tc>
                  <a:txBody>
                    <a:bodyPr/>
                    <a:lstStyle/>
                    <a:p>
                      <a:r>
                        <a:rPr lang="el-GR" dirty="0"/>
                        <a:t>4 εβδομάδες</a:t>
                      </a:r>
                    </a:p>
                  </a:txBody>
                  <a:tcPr/>
                </a:tc>
                <a:tc>
                  <a:txBody>
                    <a:bodyPr/>
                    <a:lstStyle/>
                    <a:p>
                      <a:r>
                        <a:rPr lang="el-GR" dirty="0"/>
                        <a:t>25/9 έως 15/10/2023 + </a:t>
                      </a:r>
                      <a:r>
                        <a:rPr lang="el-GR" b="1" dirty="0"/>
                        <a:t>16/10 έως 22/10/2023*</a:t>
                      </a:r>
                    </a:p>
                  </a:txBody>
                  <a:tcPr/>
                </a:tc>
                <a:tc>
                  <a:txBody>
                    <a:bodyPr/>
                    <a:lstStyle/>
                    <a:p>
                      <a:r>
                        <a:rPr lang="el-GR" dirty="0"/>
                        <a:t>160-170 </a:t>
                      </a:r>
                      <a:r>
                        <a:rPr lang="en-US" dirty="0"/>
                        <a:t>km </a:t>
                      </a:r>
                      <a:endParaRPr lang="el-GR" dirty="0"/>
                    </a:p>
                  </a:txBody>
                  <a:tcPr/>
                </a:tc>
                <a:tc>
                  <a:txBody>
                    <a:bodyPr/>
                    <a:lstStyle/>
                    <a:p>
                      <a:r>
                        <a:rPr lang="en-US" dirty="0"/>
                        <a:t>170 km</a:t>
                      </a:r>
                      <a:endParaRPr lang="el-GR" dirty="0"/>
                    </a:p>
                  </a:txBody>
                  <a:tcPr/>
                </a:tc>
                <a:extLst>
                  <a:ext uri="{0D108BD9-81ED-4DB2-BD59-A6C34878D82A}">
                    <a16:rowId xmlns:a16="http://schemas.microsoft.com/office/drawing/2014/main" val="3722571537"/>
                  </a:ext>
                </a:extLst>
              </a:tr>
              <a:tr h="608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Γ’ Κύκλος Προετοιμασίας</a:t>
                      </a:r>
                      <a:r>
                        <a:rPr lang="en-US" dirty="0"/>
                        <a:t> – </a:t>
                      </a:r>
                      <a:r>
                        <a:rPr lang="el-GR" dirty="0"/>
                        <a:t>2</a:t>
                      </a:r>
                      <a:r>
                        <a:rPr lang="el-GR" baseline="30000" dirty="0"/>
                        <a:t>ος</a:t>
                      </a:r>
                      <a:r>
                        <a:rPr lang="el-GR" dirty="0"/>
                        <a:t> </a:t>
                      </a:r>
                      <a:r>
                        <a:rPr lang="el-GR" dirty="0" err="1"/>
                        <a:t>Μεσόκυκλος</a:t>
                      </a:r>
                      <a:r>
                        <a:rPr lang="en-US" dirty="0"/>
                        <a:t> </a:t>
                      </a:r>
                      <a:endParaRPr lang="el-GR" dirty="0"/>
                    </a:p>
                  </a:txBody>
                  <a:tcPr/>
                </a:tc>
                <a:tc>
                  <a:txBody>
                    <a:bodyPr/>
                    <a:lstStyle/>
                    <a:p>
                      <a:r>
                        <a:rPr lang="el-GR" dirty="0"/>
                        <a:t>3 εβδομάδες</a:t>
                      </a:r>
                    </a:p>
                  </a:txBody>
                  <a:tcPr/>
                </a:tc>
                <a:tc>
                  <a:txBody>
                    <a:bodyPr/>
                    <a:lstStyle/>
                    <a:p>
                      <a:r>
                        <a:rPr lang="en-US" dirty="0"/>
                        <a:t>23/10 </a:t>
                      </a:r>
                      <a:r>
                        <a:rPr lang="el-GR" dirty="0"/>
                        <a:t>έως 29/10/2023</a:t>
                      </a:r>
                    </a:p>
                    <a:p>
                      <a:r>
                        <a:rPr lang="el-GR" dirty="0"/>
                        <a:t>30/10 έως 5/11/2023</a:t>
                      </a:r>
                    </a:p>
                    <a:p>
                      <a:r>
                        <a:rPr lang="el-GR" b="1" dirty="0">
                          <a:solidFill>
                            <a:srgbClr val="FF0000"/>
                          </a:solidFill>
                        </a:rPr>
                        <a:t>6/11 έως 12/11/2023**</a:t>
                      </a:r>
                    </a:p>
                  </a:txBody>
                  <a:tcPr/>
                </a:tc>
                <a:tc>
                  <a:txBody>
                    <a:bodyPr/>
                    <a:lstStyle/>
                    <a:p>
                      <a:r>
                        <a:rPr lang="el-GR" dirty="0"/>
                        <a:t>165 </a:t>
                      </a:r>
                      <a:r>
                        <a:rPr lang="en-US" dirty="0"/>
                        <a:t>km</a:t>
                      </a:r>
                    </a:p>
                    <a:p>
                      <a:r>
                        <a:rPr lang="en-US" dirty="0"/>
                        <a:t>145 km</a:t>
                      </a:r>
                    </a:p>
                    <a:p>
                      <a:r>
                        <a:rPr lang="en-US" dirty="0"/>
                        <a:t>135 km</a:t>
                      </a:r>
                      <a:endParaRPr lang="el-GR" dirty="0"/>
                    </a:p>
                  </a:txBody>
                  <a:tcPr/>
                </a:tc>
                <a:tc>
                  <a:txBody>
                    <a:bodyPr/>
                    <a:lstStyle/>
                    <a:p>
                      <a:r>
                        <a:rPr lang="en-US" dirty="0"/>
                        <a:t>145 km</a:t>
                      </a:r>
                      <a:endParaRPr lang="el-GR" dirty="0"/>
                    </a:p>
                  </a:txBody>
                  <a:tcPr/>
                </a:tc>
                <a:extLst>
                  <a:ext uri="{0D108BD9-81ED-4DB2-BD59-A6C34878D82A}">
                    <a16:rowId xmlns:a16="http://schemas.microsoft.com/office/drawing/2014/main" val="304671630"/>
                  </a:ext>
                </a:extLst>
              </a:tr>
              <a:tr h="608244">
                <a:tc>
                  <a:txBody>
                    <a:bodyPr/>
                    <a:lstStyle/>
                    <a:p>
                      <a:r>
                        <a:rPr lang="el-GR" dirty="0"/>
                        <a:t>Μεταβατική περίοδος</a:t>
                      </a:r>
                    </a:p>
                  </a:txBody>
                  <a:tcPr/>
                </a:tc>
                <a:tc>
                  <a:txBody>
                    <a:bodyPr/>
                    <a:lstStyle/>
                    <a:p>
                      <a:r>
                        <a:rPr lang="el-GR" dirty="0"/>
                        <a:t>2 εβδομάδες</a:t>
                      </a:r>
                    </a:p>
                  </a:txBody>
                  <a:tcPr/>
                </a:tc>
                <a:tc>
                  <a:txBody>
                    <a:bodyPr/>
                    <a:lstStyle/>
                    <a:p>
                      <a:r>
                        <a:rPr lang="el-GR" dirty="0"/>
                        <a:t>13/11 έως 26/11/2023</a:t>
                      </a:r>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2448956752"/>
                  </a:ext>
                </a:extLst>
              </a:tr>
            </a:tbl>
          </a:graphicData>
        </a:graphic>
      </p:graphicFrame>
    </p:spTree>
    <p:extLst>
      <p:ext uri="{BB962C8B-B14F-4D97-AF65-F5344CB8AC3E}">
        <p14:creationId xmlns:p14="http://schemas.microsoft.com/office/powerpoint/2010/main" val="281805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7" name="Rectangle 1040">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5B84438-D468-DCA7-6931-05C1B4F4232E}"/>
              </a:ext>
            </a:extLst>
          </p:cNvPr>
          <p:cNvSpPr>
            <a:spLocks noGrp="1"/>
          </p:cNvSpPr>
          <p:nvPr>
            <p:ph type="title"/>
          </p:nvPr>
        </p:nvSpPr>
        <p:spPr>
          <a:xfrm>
            <a:off x="6739128" y="638089"/>
            <a:ext cx="4818888" cy="1476801"/>
          </a:xfrm>
        </p:spPr>
        <p:txBody>
          <a:bodyPr anchor="b">
            <a:normAutofit/>
          </a:bodyPr>
          <a:lstStyle/>
          <a:p>
            <a:r>
              <a:rPr lang="el-GR" sz="3000"/>
              <a:t>Α’ Κύκλος Προετοιμασίας – 1</a:t>
            </a:r>
            <a:r>
              <a:rPr lang="el-GR" sz="3000" baseline="30000"/>
              <a:t>ος</a:t>
            </a:r>
            <a:r>
              <a:rPr lang="el-GR" sz="3000"/>
              <a:t> Μεσόκυκλος</a:t>
            </a:r>
            <a:br>
              <a:rPr lang="en-US" sz="3000"/>
            </a:br>
            <a:r>
              <a:rPr lang="el-GR" sz="3000"/>
              <a:t>(</a:t>
            </a:r>
            <a:r>
              <a:rPr lang="en-US" sz="3000"/>
              <a:t>6 </a:t>
            </a:r>
            <a:r>
              <a:rPr lang="el-GR" sz="3000"/>
              <a:t>εβδομάδες)</a:t>
            </a:r>
            <a:endParaRPr lang="el-GR" sz="3000" dirty="0"/>
          </a:p>
        </p:txBody>
      </p:sp>
      <p:pic>
        <p:nvPicPr>
          <p:cNvPr id="1026" name="Picture 2" descr="Καραΐσκος: «Είμαι συναισθηματικά δεμένος με το Μαραθώνιο της Αθήνας» -  SPORTSFEED">
            <a:extLst>
              <a:ext uri="{FF2B5EF4-FFF2-40B4-BE49-F238E27FC236}">
                <a16:creationId xmlns:a16="http://schemas.microsoft.com/office/drawing/2014/main" id="{3C00ECE6-BC91-E7B0-0731-010C9C4B8C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7" r="19889"/>
          <a:stretch/>
        </p:blipFill>
        <p:spPr bwMode="auto">
          <a:xfrm>
            <a:off x="630936" y="707754"/>
            <a:ext cx="5458968" cy="5442492"/>
          </a:xfrm>
          <a:prstGeom prst="rect">
            <a:avLst/>
          </a:prstGeom>
          <a:noFill/>
          <a:extLst>
            <a:ext uri="{909E8E84-426E-40DD-AFC4-6F175D3DCCD1}">
              <a14:hiddenFill xmlns:a14="http://schemas.microsoft.com/office/drawing/2010/main">
                <a:solidFill>
                  <a:srgbClr val="FFFFFF"/>
                </a:solidFill>
              </a14:hiddenFill>
            </a:ext>
          </a:extLst>
        </p:spPr>
      </p:pic>
      <p:sp>
        <p:nvSpPr>
          <p:cNvPr id="1048"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C342FD73-8233-47C8-1FE5-ED42889DCF19}"/>
              </a:ext>
            </a:extLst>
          </p:cNvPr>
          <p:cNvSpPr>
            <a:spLocks noGrp="1"/>
          </p:cNvSpPr>
          <p:nvPr>
            <p:ph idx="1"/>
          </p:nvPr>
        </p:nvSpPr>
        <p:spPr>
          <a:xfrm>
            <a:off x="6739128" y="2664886"/>
            <a:ext cx="4818888" cy="3550789"/>
          </a:xfrm>
        </p:spPr>
        <p:txBody>
          <a:bodyPr anchor="t">
            <a:normAutofit/>
          </a:bodyPr>
          <a:lstStyle/>
          <a:p>
            <a:r>
              <a:rPr lang="el-GR" sz="2200"/>
              <a:t>6-7 προπονήσεις/ εβδομάδα</a:t>
            </a:r>
          </a:p>
          <a:p>
            <a:r>
              <a:rPr lang="el-GR" sz="2200"/>
              <a:t>2 φορές ενδυνάμωση</a:t>
            </a:r>
          </a:p>
          <a:p>
            <a:r>
              <a:rPr lang="el-GR" sz="2200"/>
              <a:t>2 φορές κομμάτια </a:t>
            </a:r>
            <a:endParaRPr lang="en-US" sz="2200"/>
          </a:p>
          <a:p>
            <a:pPr marL="971550" lvl="1" indent="-514350">
              <a:buFont typeface="+mj-lt"/>
              <a:buAutoNum type="arabicPeriod"/>
            </a:pPr>
            <a:r>
              <a:rPr lang="en-US" sz="2200"/>
              <a:t>“</a:t>
            </a:r>
            <a:r>
              <a:rPr lang="el-GR" sz="2200"/>
              <a:t>μικρά</a:t>
            </a:r>
            <a:r>
              <a:rPr lang="en-US" sz="2200"/>
              <a:t>”</a:t>
            </a:r>
            <a:r>
              <a:rPr lang="el-GR" sz="2200"/>
              <a:t> κομμάτια</a:t>
            </a:r>
            <a:r>
              <a:rPr lang="en-US" sz="2200"/>
              <a:t> (150m – 400m)</a:t>
            </a:r>
            <a:r>
              <a:rPr lang="el-GR" sz="2200"/>
              <a:t> [~ 2,5 </a:t>
            </a:r>
            <a:r>
              <a:rPr lang="en-US" sz="2200"/>
              <a:t>km]</a:t>
            </a:r>
          </a:p>
          <a:p>
            <a:pPr marL="971550" lvl="1" indent="-514350">
              <a:buFont typeface="+mj-lt"/>
              <a:buAutoNum type="arabicPeriod"/>
            </a:pPr>
            <a:r>
              <a:rPr lang="en-US" sz="2200"/>
              <a:t>“</a:t>
            </a:r>
            <a:r>
              <a:rPr lang="el-GR" sz="2200"/>
              <a:t>μεγάλα</a:t>
            </a:r>
            <a:r>
              <a:rPr lang="en-US" sz="2200"/>
              <a:t>”</a:t>
            </a:r>
            <a:r>
              <a:rPr lang="el-GR" sz="2200"/>
              <a:t> κομμάτια</a:t>
            </a:r>
            <a:r>
              <a:rPr lang="en-US" sz="2200"/>
              <a:t> (800m – 10000m) [6-10 km</a:t>
            </a:r>
            <a:r>
              <a:rPr lang="el-GR" sz="2200"/>
              <a:t>]</a:t>
            </a:r>
          </a:p>
          <a:p>
            <a:r>
              <a:rPr lang="el-GR" sz="2200"/>
              <a:t>2 φορές συνεχόμενο (10-14</a:t>
            </a:r>
            <a:r>
              <a:rPr lang="en-US" sz="2200"/>
              <a:t> km)</a:t>
            </a:r>
            <a:endParaRPr lang="el-GR" sz="2200"/>
          </a:p>
          <a:p>
            <a:r>
              <a:rPr lang="el-GR" sz="2200"/>
              <a:t>1 </a:t>
            </a:r>
            <a:r>
              <a:rPr lang="en-US" sz="2200"/>
              <a:t>Long Run (16-32 km)</a:t>
            </a:r>
            <a:endParaRPr lang="el-GR" sz="2200"/>
          </a:p>
        </p:txBody>
      </p:sp>
    </p:spTree>
    <p:extLst>
      <p:ext uri="{BB962C8B-B14F-4D97-AF65-F5344CB8AC3E}">
        <p14:creationId xmlns:p14="http://schemas.microsoft.com/office/powerpoint/2010/main" val="220559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F29382-A213-E81C-49E8-D586D8809C8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3082DC8-5EDF-82D0-0F8B-51514495E486}"/>
              </a:ext>
            </a:extLst>
          </p:cNvPr>
          <p:cNvSpPr>
            <a:spLocks noGrp="1"/>
          </p:cNvSpPr>
          <p:nvPr>
            <p:ph type="title"/>
          </p:nvPr>
        </p:nvSpPr>
        <p:spPr>
          <a:xfrm>
            <a:off x="630936" y="640080"/>
            <a:ext cx="4818888" cy="1481328"/>
          </a:xfrm>
        </p:spPr>
        <p:txBody>
          <a:bodyPr anchor="b">
            <a:normAutofit/>
          </a:bodyPr>
          <a:lstStyle/>
          <a:p>
            <a:r>
              <a:rPr lang="el-GR" sz="3000"/>
              <a:t>Α’ Κύκλος Προετοιμασίας – </a:t>
            </a:r>
            <a:r>
              <a:rPr lang="en-US" sz="3000"/>
              <a:t>2</a:t>
            </a:r>
            <a:r>
              <a:rPr lang="el-GR" sz="3000" baseline="30000"/>
              <a:t>ος</a:t>
            </a:r>
            <a:r>
              <a:rPr lang="el-GR" sz="3000"/>
              <a:t> Μεσόκυκλος </a:t>
            </a:r>
            <a:br>
              <a:rPr lang="el-GR" sz="3000"/>
            </a:br>
            <a:r>
              <a:rPr lang="el-GR" sz="3000"/>
              <a:t>(4 εβδομάδες) </a:t>
            </a:r>
          </a:p>
        </p:txBody>
      </p:sp>
      <p:sp>
        <p:nvSpPr>
          <p:cNvPr id="1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A8B0C39A-CD52-C802-198E-20493A46FFA1}"/>
              </a:ext>
            </a:extLst>
          </p:cNvPr>
          <p:cNvSpPr>
            <a:spLocks noGrp="1"/>
          </p:cNvSpPr>
          <p:nvPr>
            <p:ph idx="1"/>
          </p:nvPr>
        </p:nvSpPr>
        <p:spPr>
          <a:xfrm>
            <a:off x="630936" y="2660904"/>
            <a:ext cx="4818888" cy="3547872"/>
          </a:xfrm>
        </p:spPr>
        <p:txBody>
          <a:bodyPr anchor="t">
            <a:normAutofit/>
          </a:bodyPr>
          <a:lstStyle/>
          <a:p>
            <a:r>
              <a:rPr lang="el-GR" sz="2000"/>
              <a:t>9-10 προπονήσεις/ εβδομάδα (2-3 διπλές προπονήσεις)</a:t>
            </a:r>
          </a:p>
          <a:p>
            <a:r>
              <a:rPr lang="el-GR" sz="2000"/>
              <a:t>2 φορές ενδυνάμωση</a:t>
            </a:r>
          </a:p>
          <a:p>
            <a:r>
              <a:rPr lang="el-GR" sz="2000"/>
              <a:t>2 φορές κομμάτια </a:t>
            </a:r>
            <a:endParaRPr lang="en-US" sz="2000"/>
          </a:p>
          <a:p>
            <a:pPr marL="971550" lvl="1" indent="-514350">
              <a:buFont typeface="+mj-lt"/>
              <a:buAutoNum type="arabicPeriod"/>
            </a:pPr>
            <a:r>
              <a:rPr lang="en-US" sz="2000"/>
              <a:t>“</a:t>
            </a:r>
            <a:r>
              <a:rPr lang="el-GR" sz="2000"/>
              <a:t>μικρά</a:t>
            </a:r>
            <a:r>
              <a:rPr lang="en-US" sz="2000"/>
              <a:t>”</a:t>
            </a:r>
            <a:r>
              <a:rPr lang="el-GR" sz="2000"/>
              <a:t> κομμάτια</a:t>
            </a:r>
            <a:r>
              <a:rPr lang="en-US" sz="2000"/>
              <a:t> (</a:t>
            </a:r>
            <a:r>
              <a:rPr lang="el-GR" sz="2000"/>
              <a:t>2</a:t>
            </a:r>
            <a:r>
              <a:rPr lang="en-US" sz="2000"/>
              <a:t>50m – </a:t>
            </a:r>
            <a:r>
              <a:rPr lang="el-GR" sz="2000"/>
              <a:t>5</a:t>
            </a:r>
            <a:r>
              <a:rPr lang="en-US" sz="2000"/>
              <a:t>00m) [4,5-6 km/ </a:t>
            </a:r>
            <a:r>
              <a:rPr lang="el-GR" sz="2000"/>
              <a:t>προπόνηση</a:t>
            </a:r>
            <a:r>
              <a:rPr lang="en-US" sz="2000"/>
              <a:t>]</a:t>
            </a:r>
          </a:p>
          <a:p>
            <a:pPr marL="971550" lvl="1" indent="-514350">
              <a:buFont typeface="+mj-lt"/>
              <a:buAutoNum type="arabicPeriod"/>
            </a:pPr>
            <a:r>
              <a:rPr lang="en-US" sz="2000"/>
              <a:t>“</a:t>
            </a:r>
            <a:r>
              <a:rPr lang="el-GR" sz="2000"/>
              <a:t>μεγάλα</a:t>
            </a:r>
            <a:r>
              <a:rPr lang="en-US" sz="2000"/>
              <a:t>”</a:t>
            </a:r>
            <a:r>
              <a:rPr lang="el-GR" sz="2000"/>
              <a:t> κομμάτια</a:t>
            </a:r>
            <a:r>
              <a:rPr lang="en-US" sz="2000"/>
              <a:t> (</a:t>
            </a:r>
            <a:r>
              <a:rPr lang="el-GR" sz="2000"/>
              <a:t>10</a:t>
            </a:r>
            <a:r>
              <a:rPr lang="en-US" sz="2000"/>
              <a:t>00m – 1</a:t>
            </a:r>
            <a:r>
              <a:rPr lang="el-GR" sz="2000"/>
              <a:t>5</a:t>
            </a:r>
            <a:r>
              <a:rPr lang="en-US" sz="2000"/>
              <a:t>000m)</a:t>
            </a:r>
            <a:r>
              <a:rPr lang="el-GR" sz="2000"/>
              <a:t> [8-15</a:t>
            </a:r>
            <a:r>
              <a:rPr lang="en-US" sz="2000"/>
              <a:t> km</a:t>
            </a:r>
            <a:r>
              <a:rPr lang="el-GR" sz="2000"/>
              <a:t>/ προπόνηση</a:t>
            </a:r>
            <a:r>
              <a:rPr lang="en-US" sz="2000"/>
              <a:t>]</a:t>
            </a:r>
            <a:endParaRPr lang="el-GR" sz="2000"/>
          </a:p>
          <a:p>
            <a:r>
              <a:rPr lang="el-GR" sz="2000"/>
              <a:t>5 φορές συνεχόμενο (8-18</a:t>
            </a:r>
            <a:r>
              <a:rPr lang="en-US" sz="2000"/>
              <a:t> km)</a:t>
            </a:r>
            <a:endParaRPr lang="el-GR" sz="2000"/>
          </a:p>
          <a:p>
            <a:r>
              <a:rPr lang="el-GR" sz="2000"/>
              <a:t>1 </a:t>
            </a:r>
            <a:r>
              <a:rPr lang="en-US" sz="2000"/>
              <a:t>Long Run (</a:t>
            </a:r>
            <a:r>
              <a:rPr lang="el-GR" sz="2000"/>
              <a:t>23</a:t>
            </a:r>
            <a:r>
              <a:rPr lang="en-US" sz="2000"/>
              <a:t>-</a:t>
            </a:r>
            <a:r>
              <a:rPr lang="el-GR" sz="2000"/>
              <a:t>26</a:t>
            </a:r>
            <a:r>
              <a:rPr lang="en-US" sz="2000"/>
              <a:t> km)</a:t>
            </a:r>
            <a:endParaRPr lang="el-GR" sz="2000"/>
          </a:p>
        </p:txBody>
      </p:sp>
      <p:pic>
        <p:nvPicPr>
          <p:cNvPr id="5" name="Εικόνα 4" descr="Εικόνα που περιέχει άτομο, ρουχισμός, κείμενο, παπούτσια&#10;&#10;Περιγραφή που δημιουργήθηκε αυτόματα">
            <a:extLst>
              <a:ext uri="{FF2B5EF4-FFF2-40B4-BE49-F238E27FC236}">
                <a16:creationId xmlns:a16="http://schemas.microsoft.com/office/drawing/2014/main" id="{D7ABD048-2755-64C6-092F-0BDC8F380B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6842" y="640080"/>
            <a:ext cx="4183380" cy="5577840"/>
          </a:xfrm>
          <a:prstGeom prst="rect">
            <a:avLst/>
          </a:prstGeom>
        </p:spPr>
      </p:pic>
    </p:spTree>
    <p:extLst>
      <p:ext uri="{BB962C8B-B14F-4D97-AF65-F5344CB8AC3E}">
        <p14:creationId xmlns:p14="http://schemas.microsoft.com/office/powerpoint/2010/main" val="4198413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1">
            <a:extLst>
              <a:ext uri="{FF2B5EF4-FFF2-40B4-BE49-F238E27FC236}">
                <a16:creationId xmlns:a16="http://schemas.microsoft.com/office/drawing/2014/main" id="{DD658922-4F9B-228B-4960-F14C355435CC}"/>
              </a:ext>
            </a:extLst>
          </p:cNvPr>
          <p:cNvSpPr>
            <a:spLocks noGrp="1"/>
          </p:cNvSpPr>
          <p:nvPr>
            <p:ph type="title"/>
          </p:nvPr>
        </p:nvSpPr>
        <p:spPr>
          <a:xfrm>
            <a:off x="640080" y="325369"/>
            <a:ext cx="4368602" cy="1956841"/>
          </a:xfrm>
        </p:spPr>
        <p:txBody>
          <a:bodyPr anchor="b">
            <a:normAutofit/>
          </a:bodyPr>
          <a:lstStyle/>
          <a:p>
            <a:r>
              <a:rPr lang="el-GR" sz="3000"/>
              <a:t>Β’ Κύκλος Προετοιμασίας – 1</a:t>
            </a:r>
            <a:r>
              <a:rPr lang="el-GR" sz="3000" baseline="30000"/>
              <a:t>ος</a:t>
            </a:r>
            <a:r>
              <a:rPr lang="el-GR" sz="3000"/>
              <a:t> Μεσόκυκλος </a:t>
            </a:r>
            <a:br>
              <a:rPr lang="el-GR" sz="3000"/>
            </a:br>
            <a:r>
              <a:rPr lang="el-GR" sz="3000"/>
              <a:t>(4 εβδομάδες) </a:t>
            </a:r>
          </a:p>
        </p:txBody>
      </p:sp>
      <p:sp>
        <p:nvSpPr>
          <p:cNvPr id="205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Θέση περιεχομένου 2">
            <a:extLst>
              <a:ext uri="{FF2B5EF4-FFF2-40B4-BE49-F238E27FC236}">
                <a16:creationId xmlns:a16="http://schemas.microsoft.com/office/drawing/2014/main" id="{1384B1D9-339D-2C4F-3209-FA227F13C616}"/>
              </a:ext>
            </a:extLst>
          </p:cNvPr>
          <p:cNvSpPr>
            <a:spLocks noGrp="1"/>
          </p:cNvSpPr>
          <p:nvPr>
            <p:ph idx="1"/>
          </p:nvPr>
        </p:nvSpPr>
        <p:spPr>
          <a:xfrm>
            <a:off x="640080" y="2872899"/>
            <a:ext cx="4243589" cy="3320668"/>
          </a:xfrm>
        </p:spPr>
        <p:txBody>
          <a:bodyPr>
            <a:normAutofit/>
          </a:bodyPr>
          <a:lstStyle/>
          <a:p>
            <a:r>
              <a:rPr lang="el-GR" sz="1700"/>
              <a:t>9-13 προπονήσεις/ εβδομάδα (2-6 διπλές προπονήσεις)</a:t>
            </a:r>
          </a:p>
          <a:p>
            <a:r>
              <a:rPr lang="el-GR" sz="1700"/>
              <a:t>2-3 φορές ενδυνάμωση</a:t>
            </a:r>
          </a:p>
          <a:p>
            <a:r>
              <a:rPr lang="el-GR" sz="1700"/>
              <a:t>2 φορές κομμάτια </a:t>
            </a:r>
            <a:endParaRPr lang="en-US" sz="1700"/>
          </a:p>
          <a:p>
            <a:pPr marL="971550" lvl="1" indent="-514350">
              <a:buFont typeface="+mj-lt"/>
              <a:buAutoNum type="arabicPeriod"/>
            </a:pPr>
            <a:r>
              <a:rPr lang="en-US" sz="1700"/>
              <a:t>“</a:t>
            </a:r>
            <a:r>
              <a:rPr lang="el-GR" sz="1700"/>
              <a:t>μικρά</a:t>
            </a:r>
            <a:r>
              <a:rPr lang="en-US" sz="1700"/>
              <a:t>”</a:t>
            </a:r>
            <a:r>
              <a:rPr lang="el-GR" sz="1700"/>
              <a:t> κομμάτια</a:t>
            </a:r>
            <a:r>
              <a:rPr lang="en-US" sz="1700"/>
              <a:t> (</a:t>
            </a:r>
            <a:r>
              <a:rPr lang="el-GR" sz="1700"/>
              <a:t>30</a:t>
            </a:r>
            <a:r>
              <a:rPr lang="en-US" sz="1700"/>
              <a:t>0m – </a:t>
            </a:r>
            <a:r>
              <a:rPr lang="el-GR" sz="1700"/>
              <a:t>5</a:t>
            </a:r>
            <a:r>
              <a:rPr lang="en-US" sz="1700"/>
              <a:t>00m) [</a:t>
            </a:r>
            <a:r>
              <a:rPr lang="el-GR" sz="1700"/>
              <a:t>6</a:t>
            </a:r>
            <a:r>
              <a:rPr lang="en-US" sz="1700"/>
              <a:t>-</a:t>
            </a:r>
            <a:r>
              <a:rPr lang="el-GR" sz="1700"/>
              <a:t>8</a:t>
            </a:r>
            <a:r>
              <a:rPr lang="en-US" sz="1700"/>
              <a:t> km/ </a:t>
            </a:r>
            <a:r>
              <a:rPr lang="el-GR" sz="1700"/>
              <a:t>προπόνηση</a:t>
            </a:r>
            <a:r>
              <a:rPr lang="en-US" sz="1700"/>
              <a:t>]</a:t>
            </a:r>
          </a:p>
          <a:p>
            <a:pPr marL="971550" lvl="1" indent="-514350">
              <a:buFont typeface="+mj-lt"/>
              <a:buAutoNum type="arabicPeriod"/>
            </a:pPr>
            <a:r>
              <a:rPr lang="en-US" sz="1700"/>
              <a:t>“</a:t>
            </a:r>
            <a:r>
              <a:rPr lang="el-GR" sz="1700"/>
              <a:t>μεγάλα</a:t>
            </a:r>
            <a:r>
              <a:rPr lang="en-US" sz="1700"/>
              <a:t>”</a:t>
            </a:r>
            <a:r>
              <a:rPr lang="el-GR" sz="1700"/>
              <a:t> κομμάτια</a:t>
            </a:r>
            <a:r>
              <a:rPr lang="en-US" sz="1700"/>
              <a:t> (</a:t>
            </a:r>
            <a:r>
              <a:rPr lang="el-GR" sz="1700"/>
              <a:t>10</a:t>
            </a:r>
            <a:r>
              <a:rPr lang="en-US" sz="1700"/>
              <a:t>00m – </a:t>
            </a:r>
            <a:r>
              <a:rPr lang="el-GR" sz="1700"/>
              <a:t>5</a:t>
            </a:r>
            <a:r>
              <a:rPr lang="en-US" sz="1700"/>
              <a:t>000m)</a:t>
            </a:r>
            <a:r>
              <a:rPr lang="el-GR" sz="1700"/>
              <a:t> [10-12</a:t>
            </a:r>
            <a:r>
              <a:rPr lang="en-US" sz="1700"/>
              <a:t> km</a:t>
            </a:r>
            <a:r>
              <a:rPr lang="el-GR" sz="1700"/>
              <a:t>/ προπόνηση</a:t>
            </a:r>
            <a:r>
              <a:rPr lang="en-US" sz="1700"/>
              <a:t>]</a:t>
            </a:r>
            <a:endParaRPr lang="el-GR" sz="1700"/>
          </a:p>
          <a:p>
            <a:r>
              <a:rPr lang="el-GR" sz="1700"/>
              <a:t>4-8 φορές συνεχόμενο (8-18</a:t>
            </a:r>
            <a:r>
              <a:rPr lang="en-US" sz="1700"/>
              <a:t> km)</a:t>
            </a:r>
            <a:endParaRPr lang="el-GR" sz="1700"/>
          </a:p>
          <a:p>
            <a:r>
              <a:rPr lang="el-GR" sz="1700"/>
              <a:t>1 </a:t>
            </a:r>
            <a:r>
              <a:rPr lang="en-US" sz="1700"/>
              <a:t>Long Run (</a:t>
            </a:r>
            <a:r>
              <a:rPr lang="el-GR" sz="1700"/>
              <a:t>25-30 </a:t>
            </a:r>
            <a:r>
              <a:rPr lang="en-US" sz="1700"/>
              <a:t>km)</a:t>
            </a:r>
            <a:endParaRPr lang="el-GR" sz="1700"/>
          </a:p>
        </p:txBody>
      </p:sp>
      <p:pic>
        <p:nvPicPr>
          <p:cNvPr id="2052" name="Picture 4" descr="Παναγιώτης Καραΐσκος: Ο Μαραθώνιος από την εξάρτηση των ναρκωτικών στη  θέληση για ζωή - Newsbomb - Ειδησεις - News">
            <a:extLst>
              <a:ext uri="{FF2B5EF4-FFF2-40B4-BE49-F238E27FC236}">
                <a16:creationId xmlns:a16="http://schemas.microsoft.com/office/drawing/2014/main" id="{0D8642EB-9CDF-94A4-09C4-3CFDE045B9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548" r="14499"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4856594-D2E9-7F51-56A3-23F74106C3F6}"/>
              </a:ext>
            </a:extLst>
          </p:cNvPr>
          <p:cNvSpPr txBox="1"/>
          <p:nvPr/>
        </p:nvSpPr>
        <p:spPr>
          <a:xfrm>
            <a:off x="109897" y="6009411"/>
            <a:ext cx="5627024" cy="507831"/>
          </a:xfrm>
          <a:prstGeom prst="rect">
            <a:avLst/>
          </a:prstGeom>
          <a:noFill/>
        </p:spPr>
        <p:txBody>
          <a:bodyPr wrap="square" rtlCol="0">
            <a:spAutoFit/>
          </a:bodyPr>
          <a:lstStyle/>
          <a:p>
            <a:pPr>
              <a:spcAft>
                <a:spcPts val="600"/>
              </a:spcAft>
            </a:pPr>
            <a:r>
              <a:rPr lang="el-GR" sz="2700" b="1" dirty="0">
                <a:solidFill>
                  <a:schemeClr val="accent1"/>
                </a:solidFill>
              </a:rPr>
              <a:t>27/8/2023 ΗΜΙΜΑΡΑΘΩΝΙΟΣ ΧΙΟΥ</a:t>
            </a:r>
          </a:p>
        </p:txBody>
      </p:sp>
    </p:spTree>
    <p:extLst>
      <p:ext uri="{BB962C8B-B14F-4D97-AF65-F5344CB8AC3E}">
        <p14:creationId xmlns:p14="http://schemas.microsoft.com/office/powerpoint/2010/main" val="3713703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B284677-A04C-44D8-8B08-566FB02BCE96}"/>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1">
            <a:extLst>
              <a:ext uri="{FF2B5EF4-FFF2-40B4-BE49-F238E27FC236}">
                <a16:creationId xmlns:a16="http://schemas.microsoft.com/office/drawing/2014/main" id="{2734256E-B36D-E521-4F11-B7DE946C3AAD}"/>
              </a:ext>
            </a:extLst>
          </p:cNvPr>
          <p:cNvSpPr>
            <a:spLocks noGrp="1"/>
          </p:cNvSpPr>
          <p:nvPr>
            <p:ph type="title"/>
          </p:nvPr>
        </p:nvSpPr>
        <p:spPr>
          <a:xfrm>
            <a:off x="5297762" y="329184"/>
            <a:ext cx="6251110" cy="1783080"/>
          </a:xfrm>
        </p:spPr>
        <p:txBody>
          <a:bodyPr anchor="b">
            <a:normAutofit/>
          </a:bodyPr>
          <a:lstStyle/>
          <a:p>
            <a:r>
              <a:rPr lang="el-GR" sz="3800"/>
              <a:t>Β’ Κύκλος Προετοιμασίας – 2</a:t>
            </a:r>
            <a:r>
              <a:rPr lang="el-GR" sz="3800" baseline="30000"/>
              <a:t>ος</a:t>
            </a:r>
            <a:r>
              <a:rPr lang="el-GR" sz="3800"/>
              <a:t> Μεσόκυκλος </a:t>
            </a:r>
            <a:br>
              <a:rPr lang="el-GR" sz="3800"/>
            </a:br>
            <a:r>
              <a:rPr lang="el-GR" sz="3800"/>
              <a:t>(4 εβδομάδες) </a:t>
            </a:r>
          </a:p>
        </p:txBody>
      </p:sp>
      <p:pic>
        <p:nvPicPr>
          <p:cNvPr id="3" name="Εικόνα 2">
            <a:extLst>
              <a:ext uri="{FF2B5EF4-FFF2-40B4-BE49-F238E27FC236}">
                <a16:creationId xmlns:a16="http://schemas.microsoft.com/office/drawing/2014/main" id="{CAFA56C1-3E34-4D13-7798-C0972686DC94}"/>
              </a:ext>
            </a:extLst>
          </p:cNvPr>
          <p:cNvPicPr>
            <a:picLocks noChangeAspect="1"/>
          </p:cNvPicPr>
          <p:nvPr/>
        </p:nvPicPr>
        <p:blipFill>
          <a:blip r:embed="rId2">
            <a:extLst>
              <a:ext uri="{28A0092B-C50C-407E-A947-70E740481C1C}">
                <a14:useLocalDpi xmlns:a14="http://schemas.microsoft.com/office/drawing/2010/main" val="0"/>
              </a:ext>
            </a:extLst>
          </a:blip>
          <a:srcRect l="27352" r="2735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Θέση περιεχομένου 2">
            <a:extLst>
              <a:ext uri="{FF2B5EF4-FFF2-40B4-BE49-F238E27FC236}">
                <a16:creationId xmlns:a16="http://schemas.microsoft.com/office/drawing/2014/main" id="{AFD96B96-D273-BD60-7B00-E6F8B7AF3F4B}"/>
              </a:ext>
            </a:extLst>
          </p:cNvPr>
          <p:cNvSpPr>
            <a:spLocks noGrp="1"/>
          </p:cNvSpPr>
          <p:nvPr>
            <p:ph idx="1"/>
          </p:nvPr>
        </p:nvSpPr>
        <p:spPr>
          <a:xfrm>
            <a:off x="5297762" y="2706624"/>
            <a:ext cx="6251110" cy="3483864"/>
          </a:xfrm>
        </p:spPr>
        <p:txBody>
          <a:bodyPr>
            <a:normAutofit/>
          </a:bodyPr>
          <a:lstStyle/>
          <a:p>
            <a:r>
              <a:rPr lang="el-GR" sz="2000"/>
              <a:t>11-12 προπονήσεις/ εβδομάδα (4-5 διπλές προπονήσεις)</a:t>
            </a:r>
          </a:p>
          <a:p>
            <a:r>
              <a:rPr lang="el-GR" sz="2000"/>
              <a:t>2 φορές ενδυνάμωση</a:t>
            </a:r>
          </a:p>
          <a:p>
            <a:r>
              <a:rPr lang="el-GR" sz="2000"/>
              <a:t>2 φορές κομμάτια </a:t>
            </a:r>
            <a:endParaRPr lang="en-US" sz="2000"/>
          </a:p>
          <a:p>
            <a:pPr marL="971550" lvl="1" indent="-514350">
              <a:buFont typeface="+mj-lt"/>
              <a:buAutoNum type="arabicPeriod"/>
            </a:pPr>
            <a:r>
              <a:rPr lang="en-US" sz="2000"/>
              <a:t>“</a:t>
            </a:r>
            <a:r>
              <a:rPr lang="el-GR" sz="2000"/>
              <a:t>μικρά</a:t>
            </a:r>
            <a:r>
              <a:rPr lang="en-US" sz="2000"/>
              <a:t>”</a:t>
            </a:r>
            <a:r>
              <a:rPr lang="el-GR" sz="2000"/>
              <a:t> κομμάτια</a:t>
            </a:r>
            <a:r>
              <a:rPr lang="en-US" sz="2000"/>
              <a:t> (</a:t>
            </a:r>
            <a:r>
              <a:rPr lang="el-GR" sz="2000"/>
              <a:t>20</a:t>
            </a:r>
            <a:r>
              <a:rPr lang="en-US" sz="2000"/>
              <a:t>0m – </a:t>
            </a:r>
            <a:r>
              <a:rPr lang="el-GR" sz="2000"/>
              <a:t>6</a:t>
            </a:r>
            <a:r>
              <a:rPr lang="en-US" sz="2000"/>
              <a:t>00m) [</a:t>
            </a:r>
            <a:r>
              <a:rPr lang="el-GR" sz="2000"/>
              <a:t>~8</a:t>
            </a:r>
            <a:r>
              <a:rPr lang="en-US" sz="2000"/>
              <a:t> km/ </a:t>
            </a:r>
            <a:r>
              <a:rPr lang="el-GR" sz="2000"/>
              <a:t>προπόνηση</a:t>
            </a:r>
            <a:r>
              <a:rPr lang="en-US" sz="2000"/>
              <a:t>]</a:t>
            </a:r>
          </a:p>
          <a:p>
            <a:pPr marL="971550" lvl="1" indent="-514350">
              <a:buFont typeface="+mj-lt"/>
              <a:buAutoNum type="arabicPeriod"/>
            </a:pPr>
            <a:r>
              <a:rPr lang="en-US" sz="2000"/>
              <a:t>“</a:t>
            </a:r>
            <a:r>
              <a:rPr lang="el-GR" sz="2000"/>
              <a:t>μεγάλα</a:t>
            </a:r>
            <a:r>
              <a:rPr lang="en-US" sz="2000"/>
              <a:t>”</a:t>
            </a:r>
            <a:r>
              <a:rPr lang="el-GR" sz="2000"/>
              <a:t> κομμάτια</a:t>
            </a:r>
            <a:r>
              <a:rPr lang="en-US" sz="2000"/>
              <a:t> (</a:t>
            </a:r>
            <a:r>
              <a:rPr lang="el-GR" sz="2000"/>
              <a:t>10</a:t>
            </a:r>
            <a:r>
              <a:rPr lang="en-US" sz="2000"/>
              <a:t>00m –</a:t>
            </a:r>
            <a:r>
              <a:rPr lang="el-GR" sz="2000"/>
              <a:t> 3</a:t>
            </a:r>
            <a:r>
              <a:rPr lang="en-US" sz="2000"/>
              <a:t>000m)</a:t>
            </a:r>
            <a:r>
              <a:rPr lang="el-GR" sz="2000"/>
              <a:t> [10-15</a:t>
            </a:r>
            <a:r>
              <a:rPr lang="en-US" sz="2000"/>
              <a:t> km</a:t>
            </a:r>
            <a:r>
              <a:rPr lang="el-GR" sz="2000"/>
              <a:t>/ προπόνηση</a:t>
            </a:r>
            <a:r>
              <a:rPr lang="en-US" sz="2000"/>
              <a:t>]</a:t>
            </a:r>
            <a:endParaRPr lang="el-GR" sz="2000"/>
          </a:p>
          <a:p>
            <a:r>
              <a:rPr lang="el-GR" sz="2000"/>
              <a:t>6-7 φορές συνεχόμενο (8-18</a:t>
            </a:r>
            <a:r>
              <a:rPr lang="en-US" sz="2000"/>
              <a:t> km)</a:t>
            </a:r>
            <a:endParaRPr lang="el-GR" sz="2000"/>
          </a:p>
          <a:p>
            <a:r>
              <a:rPr lang="el-GR" sz="2000"/>
              <a:t>1 </a:t>
            </a:r>
            <a:r>
              <a:rPr lang="en-US" sz="2000"/>
              <a:t>Long Run (</a:t>
            </a:r>
            <a:r>
              <a:rPr lang="el-GR" sz="2000"/>
              <a:t>25-32 </a:t>
            </a:r>
            <a:r>
              <a:rPr lang="en-US" sz="2000"/>
              <a:t>km)</a:t>
            </a:r>
            <a:endParaRPr lang="el-GR" sz="2000"/>
          </a:p>
        </p:txBody>
      </p:sp>
      <p:sp>
        <p:nvSpPr>
          <p:cNvPr id="6" name="TextBox 5">
            <a:extLst>
              <a:ext uri="{FF2B5EF4-FFF2-40B4-BE49-F238E27FC236}">
                <a16:creationId xmlns:a16="http://schemas.microsoft.com/office/drawing/2014/main" id="{1D02FBC1-61FB-99BE-40D0-0BF1C72BB54B}"/>
              </a:ext>
            </a:extLst>
          </p:cNvPr>
          <p:cNvSpPr txBox="1"/>
          <p:nvPr/>
        </p:nvSpPr>
        <p:spPr>
          <a:xfrm>
            <a:off x="5123972" y="6309378"/>
            <a:ext cx="6428363" cy="523220"/>
          </a:xfrm>
          <a:prstGeom prst="rect">
            <a:avLst/>
          </a:prstGeom>
          <a:noFill/>
        </p:spPr>
        <p:txBody>
          <a:bodyPr wrap="none" rtlCol="0">
            <a:spAutoFit/>
          </a:bodyPr>
          <a:lstStyle/>
          <a:p>
            <a:pPr>
              <a:spcAft>
                <a:spcPts val="600"/>
              </a:spcAft>
            </a:pPr>
            <a:r>
              <a:rPr lang="el-GR" sz="2800" b="1" dirty="0">
                <a:solidFill>
                  <a:schemeClr val="accent1"/>
                </a:solidFill>
              </a:rPr>
              <a:t>24/9/2023 ΓΥΡΟΣ ΛΙΜΝΗΣ ΙΩΑΝΝΙΝΩΝ</a:t>
            </a:r>
          </a:p>
        </p:txBody>
      </p:sp>
    </p:spTree>
    <p:extLst>
      <p:ext uri="{BB962C8B-B14F-4D97-AF65-F5344CB8AC3E}">
        <p14:creationId xmlns:p14="http://schemas.microsoft.com/office/powerpoint/2010/main" val="321825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00A9200-74BD-538F-0A98-1FC7F9E1E1F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1">
            <a:extLst>
              <a:ext uri="{FF2B5EF4-FFF2-40B4-BE49-F238E27FC236}">
                <a16:creationId xmlns:a16="http://schemas.microsoft.com/office/drawing/2014/main" id="{8B11DB2A-616F-CC73-528D-7B301D809CD8}"/>
              </a:ext>
            </a:extLst>
          </p:cNvPr>
          <p:cNvSpPr>
            <a:spLocks noGrp="1"/>
          </p:cNvSpPr>
          <p:nvPr>
            <p:ph type="title"/>
          </p:nvPr>
        </p:nvSpPr>
        <p:spPr>
          <a:xfrm>
            <a:off x="640080" y="325369"/>
            <a:ext cx="4368602" cy="1956841"/>
          </a:xfrm>
        </p:spPr>
        <p:txBody>
          <a:bodyPr anchor="b">
            <a:normAutofit/>
          </a:bodyPr>
          <a:lstStyle/>
          <a:p>
            <a:r>
              <a:rPr lang="el-GR" sz="3000"/>
              <a:t>Γ’ Κύκλος Προετοιμασίας – 1</a:t>
            </a:r>
            <a:r>
              <a:rPr lang="el-GR" sz="3000" baseline="30000"/>
              <a:t>ος</a:t>
            </a:r>
            <a:r>
              <a:rPr lang="el-GR" sz="3000"/>
              <a:t> Μεσόκυκλος </a:t>
            </a:r>
            <a:br>
              <a:rPr lang="el-GR" sz="3000"/>
            </a:br>
            <a:r>
              <a:rPr lang="el-GR" sz="3000"/>
              <a:t>(4 εβδομάδες) </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Θέση περιεχομένου 2">
            <a:extLst>
              <a:ext uri="{FF2B5EF4-FFF2-40B4-BE49-F238E27FC236}">
                <a16:creationId xmlns:a16="http://schemas.microsoft.com/office/drawing/2014/main" id="{61FB0460-DCF4-64E7-27CF-E1A949829729}"/>
              </a:ext>
            </a:extLst>
          </p:cNvPr>
          <p:cNvSpPr>
            <a:spLocks noGrp="1"/>
          </p:cNvSpPr>
          <p:nvPr>
            <p:ph idx="1"/>
          </p:nvPr>
        </p:nvSpPr>
        <p:spPr>
          <a:xfrm>
            <a:off x="640080" y="2872899"/>
            <a:ext cx="4243589" cy="3320668"/>
          </a:xfrm>
        </p:spPr>
        <p:txBody>
          <a:bodyPr>
            <a:normAutofit/>
          </a:bodyPr>
          <a:lstStyle/>
          <a:p>
            <a:r>
              <a:rPr lang="el-GR" sz="1700"/>
              <a:t>12 προπονήσεις/ εβδομάδα (5 διπλές προπονήσεις)</a:t>
            </a:r>
          </a:p>
          <a:p>
            <a:r>
              <a:rPr lang="el-GR" sz="1700"/>
              <a:t>1 φορές ενδυνάμωση</a:t>
            </a:r>
          </a:p>
          <a:p>
            <a:r>
              <a:rPr lang="el-GR" sz="1700"/>
              <a:t>2 φορές κομμάτια </a:t>
            </a:r>
            <a:endParaRPr lang="en-US" sz="1700"/>
          </a:p>
          <a:p>
            <a:pPr marL="971550" lvl="1" indent="-514350">
              <a:buFont typeface="+mj-lt"/>
              <a:buAutoNum type="arabicPeriod"/>
            </a:pPr>
            <a:r>
              <a:rPr lang="en-US" sz="1700"/>
              <a:t>“</a:t>
            </a:r>
            <a:r>
              <a:rPr lang="el-GR" sz="1700"/>
              <a:t>μικρά</a:t>
            </a:r>
            <a:r>
              <a:rPr lang="en-US" sz="1700"/>
              <a:t>”</a:t>
            </a:r>
            <a:r>
              <a:rPr lang="el-GR" sz="1700"/>
              <a:t> κομμάτια</a:t>
            </a:r>
            <a:r>
              <a:rPr lang="en-US" sz="1700"/>
              <a:t> (</a:t>
            </a:r>
            <a:r>
              <a:rPr lang="el-GR" sz="1700"/>
              <a:t>20</a:t>
            </a:r>
            <a:r>
              <a:rPr lang="en-US" sz="1700"/>
              <a:t>0m – </a:t>
            </a:r>
            <a:r>
              <a:rPr lang="el-GR" sz="1700"/>
              <a:t>5</a:t>
            </a:r>
            <a:r>
              <a:rPr lang="en-US" sz="1700"/>
              <a:t>00m) [</a:t>
            </a:r>
            <a:r>
              <a:rPr lang="el-GR" sz="1700"/>
              <a:t>5</a:t>
            </a:r>
            <a:r>
              <a:rPr lang="en-US" sz="1700"/>
              <a:t>-</a:t>
            </a:r>
            <a:r>
              <a:rPr lang="el-GR" sz="1700"/>
              <a:t>7</a:t>
            </a:r>
            <a:r>
              <a:rPr lang="en-US" sz="1700"/>
              <a:t> km/ </a:t>
            </a:r>
            <a:r>
              <a:rPr lang="el-GR" sz="1700"/>
              <a:t>προπόνηση</a:t>
            </a:r>
            <a:r>
              <a:rPr lang="en-US" sz="1700"/>
              <a:t>]</a:t>
            </a:r>
          </a:p>
          <a:p>
            <a:pPr marL="971550" lvl="1" indent="-514350">
              <a:buFont typeface="+mj-lt"/>
              <a:buAutoNum type="arabicPeriod"/>
            </a:pPr>
            <a:r>
              <a:rPr lang="en-US" sz="1700"/>
              <a:t>“</a:t>
            </a:r>
            <a:r>
              <a:rPr lang="el-GR" sz="1700"/>
              <a:t>μεγάλα</a:t>
            </a:r>
            <a:r>
              <a:rPr lang="en-US" sz="1700"/>
              <a:t>”</a:t>
            </a:r>
            <a:r>
              <a:rPr lang="el-GR" sz="1700"/>
              <a:t> κομμάτια</a:t>
            </a:r>
            <a:r>
              <a:rPr lang="en-US" sz="1700"/>
              <a:t> (</a:t>
            </a:r>
            <a:r>
              <a:rPr lang="el-GR" sz="1700"/>
              <a:t>8</a:t>
            </a:r>
            <a:r>
              <a:rPr lang="en-US" sz="1700"/>
              <a:t>00m –</a:t>
            </a:r>
            <a:r>
              <a:rPr lang="el-GR" sz="1700"/>
              <a:t> 3</a:t>
            </a:r>
            <a:r>
              <a:rPr lang="en-US" sz="1700"/>
              <a:t>000m)</a:t>
            </a:r>
            <a:r>
              <a:rPr lang="el-GR" sz="1700"/>
              <a:t> [9-12</a:t>
            </a:r>
            <a:r>
              <a:rPr lang="en-US" sz="1700"/>
              <a:t> km</a:t>
            </a:r>
            <a:r>
              <a:rPr lang="el-GR" sz="1700"/>
              <a:t>/ προπόνηση</a:t>
            </a:r>
            <a:r>
              <a:rPr lang="en-US" sz="1700"/>
              <a:t>]</a:t>
            </a:r>
            <a:endParaRPr lang="el-GR" sz="1700"/>
          </a:p>
          <a:p>
            <a:r>
              <a:rPr lang="el-GR" sz="1700"/>
              <a:t>8 φορές συνεχόμενο (8-18</a:t>
            </a:r>
            <a:r>
              <a:rPr lang="en-US" sz="1700"/>
              <a:t> km)</a:t>
            </a:r>
            <a:endParaRPr lang="el-GR" sz="1700"/>
          </a:p>
          <a:p>
            <a:r>
              <a:rPr lang="el-GR" sz="1700"/>
              <a:t>1 </a:t>
            </a:r>
            <a:r>
              <a:rPr lang="en-US" sz="1700"/>
              <a:t>Long Run (</a:t>
            </a:r>
            <a:r>
              <a:rPr lang="el-GR" sz="1700"/>
              <a:t>30-36 </a:t>
            </a:r>
            <a:r>
              <a:rPr lang="en-US" sz="1700"/>
              <a:t>km)</a:t>
            </a:r>
            <a:endParaRPr lang="el-GR" sz="1700"/>
          </a:p>
        </p:txBody>
      </p:sp>
      <p:pic>
        <p:nvPicPr>
          <p:cNvPr id="3" name="Εικόνα 2" descr="Εικόνα που περιέχει άτομο, ρουχισμός, παπούτσια, σακάκι/μπουφάν&#10;&#10;Περιγραφή που δημιουργήθηκε αυτόματα">
            <a:extLst>
              <a:ext uri="{FF2B5EF4-FFF2-40B4-BE49-F238E27FC236}">
                <a16:creationId xmlns:a16="http://schemas.microsoft.com/office/drawing/2014/main" id="{6AE79F08-E740-1D6E-4AD7-E63EC9A967F1}"/>
              </a:ext>
            </a:extLst>
          </p:cNvPr>
          <p:cNvPicPr>
            <a:picLocks noChangeAspect="1"/>
          </p:cNvPicPr>
          <p:nvPr/>
        </p:nvPicPr>
        <p:blipFill rotWithShape="1">
          <a:blip r:embed="rId2">
            <a:extLst>
              <a:ext uri="{28A0092B-C50C-407E-A947-70E740481C1C}">
                <a14:useLocalDpi xmlns:a14="http://schemas.microsoft.com/office/drawing/2010/main" val="0"/>
              </a:ext>
            </a:extLst>
          </a:blip>
          <a:srcRect r="-1" b="25226"/>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TextBox 5">
            <a:extLst>
              <a:ext uri="{FF2B5EF4-FFF2-40B4-BE49-F238E27FC236}">
                <a16:creationId xmlns:a16="http://schemas.microsoft.com/office/drawing/2014/main" id="{34AFBB89-DEFD-D42A-25F5-0630B2DCB532}"/>
              </a:ext>
            </a:extLst>
          </p:cNvPr>
          <p:cNvSpPr txBox="1"/>
          <p:nvPr/>
        </p:nvSpPr>
        <p:spPr>
          <a:xfrm>
            <a:off x="767841" y="6099594"/>
            <a:ext cx="3937425" cy="492443"/>
          </a:xfrm>
          <a:prstGeom prst="rect">
            <a:avLst/>
          </a:prstGeom>
          <a:noFill/>
        </p:spPr>
        <p:txBody>
          <a:bodyPr wrap="none" rtlCol="0">
            <a:spAutoFit/>
          </a:bodyPr>
          <a:lstStyle>
            <a:defPPr>
              <a:defRPr lang="el-GR"/>
            </a:defPPr>
            <a:lvl1pPr>
              <a:spcAft>
                <a:spcPts val="600"/>
              </a:spcAft>
              <a:defRPr sz="2800" b="1">
                <a:solidFill>
                  <a:schemeClr val="accent1"/>
                </a:solidFill>
              </a:defRPr>
            </a:lvl1pPr>
          </a:lstStyle>
          <a:p>
            <a:r>
              <a:rPr lang="el-GR" sz="2600" dirty="0"/>
              <a:t>22/10/2023 10</a:t>
            </a:r>
            <a:r>
              <a:rPr lang="en-US" sz="2600" dirty="0"/>
              <a:t>km </a:t>
            </a:r>
            <a:r>
              <a:rPr lang="el-GR" sz="2600" dirty="0"/>
              <a:t>ΤΙΡΑΝΑ</a:t>
            </a:r>
          </a:p>
        </p:txBody>
      </p:sp>
    </p:spTree>
    <p:extLst>
      <p:ext uri="{BB962C8B-B14F-4D97-AF65-F5344CB8AC3E}">
        <p14:creationId xmlns:p14="http://schemas.microsoft.com/office/powerpoint/2010/main" val="35521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4" name="Picture 6" descr="40th Anniversary Edition of Authentic Athens Marathon Attracts Record  Number of Participants from Around the Globe - Greek City Times">
            <a:extLst>
              <a:ext uri="{FF2B5EF4-FFF2-40B4-BE49-F238E27FC236}">
                <a16:creationId xmlns:a16="http://schemas.microsoft.com/office/drawing/2014/main" id="{428D2E6C-C803-91F3-C8ED-68D4FBF6270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 r="-1" b="-1"/>
          <a:stretch/>
        </p:blipFill>
        <p:spPr bwMode="auto">
          <a:xfrm>
            <a:off x="20" y="10"/>
            <a:ext cx="9141724" cy="6863475"/>
          </a:xfrm>
          <a:custGeom>
            <a:avLst/>
            <a:gdLst/>
            <a:ahLst/>
            <a:cxnLst/>
            <a:rect l="l" t="t" r="r" b="b"/>
            <a:pathLst>
              <a:path w="9141744" h="6863485">
                <a:moveTo>
                  <a:pt x="0" y="0"/>
                </a:moveTo>
                <a:lnTo>
                  <a:pt x="5963051" y="0"/>
                </a:lnTo>
                <a:lnTo>
                  <a:pt x="9141744" y="6863485"/>
                </a:lnTo>
                <a:lnTo>
                  <a:pt x="0" y="6863485"/>
                </a:lnTo>
                <a:lnTo>
                  <a:pt x="0" y="0"/>
                </a:lnTo>
                <a:close/>
              </a:path>
            </a:pathLst>
          </a:custGeom>
          <a:noFill/>
          <a:extLst>
            <a:ext uri="{909E8E84-426E-40DD-AFC4-6F175D3DCCD1}">
              <a14:hiddenFill xmlns:a14="http://schemas.microsoft.com/office/drawing/2010/main">
                <a:solidFill>
                  <a:srgbClr val="FFFFFF"/>
                </a:solidFill>
              </a14:hiddenFill>
            </a:ext>
          </a:extLst>
        </p:spPr>
      </p:pic>
      <p:pic>
        <p:nvPicPr>
          <p:cNvPr id="2056" name="Picture 8" descr="Eliud Kipchoge Won the Men's Olympic Marathon - The New York Times">
            <a:extLst>
              <a:ext uri="{FF2B5EF4-FFF2-40B4-BE49-F238E27FC236}">
                <a16:creationId xmlns:a16="http://schemas.microsoft.com/office/drawing/2014/main" id="{2B1F6907-0EF8-54EE-BFB0-FA422777873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42" r="5541" b="-3"/>
          <a:stretch/>
        </p:blipFill>
        <p:spPr bwMode="auto">
          <a:xfrm>
            <a:off x="5790353" y="10"/>
            <a:ext cx="6401647" cy="6852984"/>
          </a:xfrm>
          <a:custGeom>
            <a:avLst/>
            <a:gdLst/>
            <a:ahLst/>
            <a:cxnLst/>
            <a:rect l="l" t="t" r="r" b="b"/>
            <a:pathLst>
              <a:path w="6401647" h="6852994">
                <a:moveTo>
                  <a:pt x="354282" y="0"/>
                </a:moveTo>
                <a:lnTo>
                  <a:pt x="6401647" y="0"/>
                </a:lnTo>
                <a:lnTo>
                  <a:pt x="6401647" y="6852994"/>
                </a:lnTo>
                <a:lnTo>
                  <a:pt x="0" y="6852994"/>
                </a:lnTo>
                <a:lnTo>
                  <a:pt x="0" y="6852993"/>
                </a:lnTo>
                <a:lnTo>
                  <a:pt x="3528116" y="685299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01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0E85CC-FCCB-CCA8-95BB-5EF48A5742B2}"/>
            </a:ext>
          </a:extLst>
        </p:cNvPr>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1">
            <a:extLst>
              <a:ext uri="{FF2B5EF4-FFF2-40B4-BE49-F238E27FC236}">
                <a16:creationId xmlns:a16="http://schemas.microsoft.com/office/drawing/2014/main" id="{075A971F-6FD1-F175-A8B1-03CA26A2429A}"/>
              </a:ext>
            </a:extLst>
          </p:cNvPr>
          <p:cNvSpPr>
            <a:spLocks noGrp="1"/>
          </p:cNvSpPr>
          <p:nvPr>
            <p:ph type="title"/>
          </p:nvPr>
        </p:nvSpPr>
        <p:spPr>
          <a:xfrm>
            <a:off x="630936" y="639520"/>
            <a:ext cx="4424192" cy="1719072"/>
          </a:xfrm>
        </p:spPr>
        <p:txBody>
          <a:bodyPr anchor="b">
            <a:noAutofit/>
          </a:bodyPr>
          <a:lstStyle/>
          <a:p>
            <a:r>
              <a:rPr lang="el-GR" sz="3200" dirty="0"/>
              <a:t>Γ’ Κύκλος Προετοιμασίας – 2</a:t>
            </a:r>
            <a:r>
              <a:rPr lang="el-GR" sz="3200" baseline="30000" dirty="0"/>
              <a:t>ος</a:t>
            </a:r>
            <a:r>
              <a:rPr lang="el-GR" sz="3200" dirty="0"/>
              <a:t> </a:t>
            </a:r>
            <a:r>
              <a:rPr lang="el-GR" sz="3200" dirty="0" err="1"/>
              <a:t>Μεσόκυκλος</a:t>
            </a:r>
            <a:r>
              <a:rPr lang="el-GR" sz="3200" dirty="0"/>
              <a:t> </a:t>
            </a:r>
            <a:br>
              <a:rPr lang="el-GR" sz="3200" dirty="0"/>
            </a:br>
            <a:r>
              <a:rPr lang="el-GR" sz="3200" dirty="0"/>
              <a:t>(3 εβδομάδες) </a:t>
            </a:r>
          </a:p>
        </p:txBody>
      </p:sp>
      <p:sp>
        <p:nvSpPr>
          <p:cNvPr id="308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Θέση περιεχομένου 2">
            <a:extLst>
              <a:ext uri="{FF2B5EF4-FFF2-40B4-BE49-F238E27FC236}">
                <a16:creationId xmlns:a16="http://schemas.microsoft.com/office/drawing/2014/main" id="{03CA69FA-EB15-A015-9F15-ECEE2E9FFD91}"/>
              </a:ext>
            </a:extLst>
          </p:cNvPr>
          <p:cNvSpPr>
            <a:spLocks noGrp="1"/>
          </p:cNvSpPr>
          <p:nvPr>
            <p:ph idx="1"/>
          </p:nvPr>
        </p:nvSpPr>
        <p:spPr>
          <a:xfrm>
            <a:off x="338203" y="2807208"/>
            <a:ext cx="4716923" cy="3410712"/>
          </a:xfrm>
        </p:spPr>
        <p:txBody>
          <a:bodyPr anchor="t">
            <a:noAutofit/>
          </a:bodyPr>
          <a:lstStyle/>
          <a:p>
            <a:r>
              <a:rPr lang="el-GR" sz="2000" dirty="0"/>
              <a:t>9-10 προπονήσεις/ εβδομάδα (2-3 διπλές προπονήσεις)</a:t>
            </a:r>
          </a:p>
          <a:p>
            <a:r>
              <a:rPr lang="el-GR" sz="2000" dirty="0"/>
              <a:t>1-2 φορές ενδυνάμωση</a:t>
            </a:r>
          </a:p>
          <a:p>
            <a:r>
              <a:rPr lang="el-GR" sz="2000" dirty="0"/>
              <a:t>2 φορές κομμάτια </a:t>
            </a:r>
            <a:endParaRPr lang="en-US" sz="2000" dirty="0"/>
          </a:p>
          <a:p>
            <a:pPr marL="971550" lvl="1" indent="-514350">
              <a:buFont typeface="+mj-lt"/>
              <a:buAutoNum type="arabicPeriod"/>
            </a:pPr>
            <a:r>
              <a:rPr lang="en-US" sz="2000" dirty="0"/>
              <a:t>“</a:t>
            </a:r>
            <a:r>
              <a:rPr lang="el-GR" sz="2000" dirty="0"/>
              <a:t>μικρά</a:t>
            </a:r>
            <a:r>
              <a:rPr lang="en-US" sz="2000" dirty="0"/>
              <a:t>”</a:t>
            </a:r>
            <a:r>
              <a:rPr lang="el-GR" sz="2000" dirty="0"/>
              <a:t> κομμάτια</a:t>
            </a:r>
            <a:r>
              <a:rPr lang="en-US" sz="2000" dirty="0"/>
              <a:t> (</a:t>
            </a:r>
            <a:r>
              <a:rPr lang="el-GR" sz="2000" dirty="0"/>
              <a:t>20</a:t>
            </a:r>
            <a:r>
              <a:rPr lang="en-US" sz="2000" dirty="0"/>
              <a:t>0m – </a:t>
            </a:r>
            <a:r>
              <a:rPr lang="el-GR" sz="2000" dirty="0"/>
              <a:t>5</a:t>
            </a:r>
            <a:r>
              <a:rPr lang="en-US" sz="2000" dirty="0"/>
              <a:t>00m) [</a:t>
            </a:r>
            <a:r>
              <a:rPr lang="el-GR" sz="2000" dirty="0"/>
              <a:t>6~</a:t>
            </a:r>
            <a:r>
              <a:rPr lang="en-US" sz="2000" dirty="0"/>
              <a:t> km/ </a:t>
            </a:r>
            <a:r>
              <a:rPr lang="el-GR" sz="2000" dirty="0"/>
              <a:t>προπόνηση</a:t>
            </a:r>
            <a:r>
              <a:rPr lang="en-US" sz="2000" dirty="0"/>
              <a:t>]</a:t>
            </a:r>
          </a:p>
          <a:p>
            <a:pPr marL="971550" lvl="1" indent="-514350">
              <a:buFont typeface="+mj-lt"/>
              <a:buAutoNum type="arabicPeriod"/>
            </a:pPr>
            <a:r>
              <a:rPr lang="en-US" sz="2000" dirty="0"/>
              <a:t>“</a:t>
            </a:r>
            <a:r>
              <a:rPr lang="el-GR" sz="2000" dirty="0"/>
              <a:t>μεγάλα</a:t>
            </a:r>
            <a:r>
              <a:rPr lang="en-US" sz="2000" dirty="0"/>
              <a:t>”</a:t>
            </a:r>
            <a:r>
              <a:rPr lang="el-GR" sz="2000" dirty="0"/>
              <a:t> κομμάτια</a:t>
            </a:r>
            <a:r>
              <a:rPr lang="en-US" sz="2000" dirty="0"/>
              <a:t> (</a:t>
            </a:r>
            <a:r>
              <a:rPr lang="el-GR" sz="2000" dirty="0"/>
              <a:t>10</a:t>
            </a:r>
            <a:r>
              <a:rPr lang="en-US" sz="2000" dirty="0"/>
              <a:t>00m –</a:t>
            </a:r>
            <a:r>
              <a:rPr lang="el-GR" sz="2000" dirty="0"/>
              <a:t> 2</a:t>
            </a:r>
            <a:r>
              <a:rPr lang="en-US" sz="2000" dirty="0"/>
              <a:t>000m)</a:t>
            </a:r>
            <a:r>
              <a:rPr lang="el-GR" sz="2000" dirty="0"/>
              <a:t> [~10</a:t>
            </a:r>
            <a:r>
              <a:rPr lang="en-US" sz="2000" dirty="0"/>
              <a:t> km</a:t>
            </a:r>
            <a:r>
              <a:rPr lang="el-GR" sz="2000" dirty="0"/>
              <a:t>/ προπόνηση</a:t>
            </a:r>
            <a:r>
              <a:rPr lang="en-US" sz="2000" dirty="0"/>
              <a:t>]</a:t>
            </a:r>
            <a:endParaRPr lang="el-GR" sz="2000" dirty="0"/>
          </a:p>
          <a:p>
            <a:r>
              <a:rPr lang="el-GR" sz="2000" dirty="0"/>
              <a:t>5-7 φορές συνεχόμενο (5-16</a:t>
            </a:r>
            <a:r>
              <a:rPr lang="en-US" sz="2000" dirty="0"/>
              <a:t> km)</a:t>
            </a:r>
            <a:endParaRPr lang="el-GR" sz="2000" dirty="0"/>
          </a:p>
          <a:p>
            <a:r>
              <a:rPr lang="el-GR" sz="2000" dirty="0"/>
              <a:t>1 </a:t>
            </a:r>
            <a:r>
              <a:rPr lang="en-US" sz="2000" dirty="0"/>
              <a:t>Long Run (</a:t>
            </a:r>
            <a:r>
              <a:rPr lang="el-GR" sz="2000" dirty="0"/>
              <a:t>21-28 </a:t>
            </a:r>
            <a:r>
              <a:rPr lang="en-US" sz="2000" dirty="0"/>
              <a:t>km)</a:t>
            </a:r>
            <a:endParaRPr lang="el-GR" sz="2000" dirty="0"/>
          </a:p>
        </p:txBody>
      </p:sp>
      <p:pic>
        <p:nvPicPr>
          <p:cNvPr id="3074" name="Picture 2" descr="Μαραθώνιος Αθήνας: Πρώτος Έλληνας ο Παναγιώτης Καραΐσκος">
            <a:extLst>
              <a:ext uri="{FF2B5EF4-FFF2-40B4-BE49-F238E27FC236}">
                <a16:creationId xmlns:a16="http://schemas.microsoft.com/office/drawing/2014/main" id="{BFFA0A82-F98F-7DBF-FB70-93EFCEA7DD2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55128" y="1625403"/>
            <a:ext cx="6903720" cy="360719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C8F9FC9-3B8F-3332-FD4C-E397826B473E}"/>
              </a:ext>
            </a:extLst>
          </p:cNvPr>
          <p:cNvSpPr txBox="1"/>
          <p:nvPr/>
        </p:nvSpPr>
        <p:spPr>
          <a:xfrm>
            <a:off x="127348" y="6317511"/>
            <a:ext cx="11937304" cy="584775"/>
          </a:xfrm>
          <a:prstGeom prst="rect">
            <a:avLst/>
          </a:prstGeom>
          <a:noFill/>
        </p:spPr>
        <p:txBody>
          <a:bodyPr wrap="square" rtlCol="0">
            <a:spAutoFit/>
          </a:bodyPr>
          <a:lstStyle/>
          <a:p>
            <a:pPr>
              <a:spcAft>
                <a:spcPts val="600"/>
              </a:spcAft>
            </a:pPr>
            <a:r>
              <a:rPr lang="el-GR" sz="3100" b="1" dirty="0">
                <a:solidFill>
                  <a:srgbClr val="FF0000"/>
                </a:solidFill>
              </a:rPr>
              <a:t>12/11/2023 ΑΓΩΝΑΣ-ΣΤΟΧΟΣ ΑΥΘΕΝΤΙΚΟΣ ΜΑΡΑΘΩΝΙΟΣ ΑΘΗΝΑΣ</a:t>
            </a:r>
            <a:endParaRPr lang="el-GR" sz="3100" b="1">
              <a:solidFill>
                <a:srgbClr val="FF0000"/>
              </a:solidFill>
            </a:endParaRPr>
          </a:p>
        </p:txBody>
      </p:sp>
    </p:spTree>
    <p:extLst>
      <p:ext uri="{BB962C8B-B14F-4D97-AF65-F5344CB8AC3E}">
        <p14:creationId xmlns:p14="http://schemas.microsoft.com/office/powerpoint/2010/main" val="162752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22F159C-C53C-76A6-C1BE-37CA77637E7C}"/>
              </a:ext>
            </a:extLst>
          </p:cNvPr>
          <p:cNvSpPr>
            <a:spLocks noGrp="1"/>
          </p:cNvSpPr>
          <p:nvPr>
            <p:ph type="title"/>
          </p:nvPr>
        </p:nvSpPr>
        <p:spPr>
          <a:xfrm>
            <a:off x="630935" y="640080"/>
            <a:ext cx="6308483" cy="1481328"/>
          </a:xfrm>
        </p:spPr>
        <p:txBody>
          <a:bodyPr vert="horz" lIns="91440" tIns="45720" rIns="91440" bIns="45720" rtlCol="0" anchor="b">
            <a:normAutofit/>
          </a:bodyPr>
          <a:lstStyle/>
          <a:p>
            <a:r>
              <a:rPr lang="en-US" sz="4200" kern="1200" dirty="0">
                <a:solidFill>
                  <a:schemeClr val="tx1"/>
                </a:solidFill>
                <a:latin typeface="+mj-lt"/>
                <a:ea typeface="+mj-ea"/>
                <a:cs typeface="+mj-cs"/>
              </a:rPr>
              <a:t>ΣΗΜΕΙΑ ΠΡΟΣΟΧΗΣ - ΣΥΜΒΟΥΛΕΣ</a:t>
            </a:r>
          </a:p>
        </p:txBody>
      </p:sp>
      <p:sp>
        <p:nvSpPr>
          <p:cNvPr id="1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CAF4DAE-6F58-E730-6351-CBD45CFB8A7C}"/>
              </a:ext>
            </a:extLst>
          </p:cNvPr>
          <p:cNvSpPr txBox="1"/>
          <p:nvPr/>
        </p:nvSpPr>
        <p:spPr>
          <a:xfrm>
            <a:off x="250521" y="2482596"/>
            <a:ext cx="6688897" cy="3726180"/>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sz="2400" dirty="0" err="1"/>
              <a:t>Όγκος</a:t>
            </a:r>
            <a:r>
              <a:rPr lang="en-US" sz="2400" dirty="0"/>
              <a:t> </a:t>
            </a:r>
            <a:r>
              <a:rPr lang="en-US" sz="2400" dirty="0" err="1"/>
              <a:t>χιλιομέτρων</a:t>
            </a:r>
            <a:r>
              <a:rPr lang="en-US" sz="2400" dirty="0"/>
              <a:t> α</a:t>
            </a:r>
            <a:r>
              <a:rPr lang="en-US" sz="2400" dirty="0" err="1"/>
              <a:t>νάλογ</a:t>
            </a:r>
            <a:r>
              <a:rPr lang="en-US" sz="2400" dirty="0"/>
              <a:t>α με το επίπεδο</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Έντ</a:t>
            </a:r>
            <a:r>
              <a:rPr lang="en-US" sz="2400" dirty="0"/>
              <a:t>αση προπόνησης</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Μορφές</a:t>
            </a:r>
            <a:r>
              <a:rPr lang="en-US" sz="2400" dirty="0"/>
              <a:t> </a:t>
            </a:r>
            <a:r>
              <a:rPr lang="en-US" sz="2400" dirty="0" err="1"/>
              <a:t>ενδυνάμωσης</a:t>
            </a:r>
            <a:r>
              <a:rPr lang="en-US" sz="2400" dirty="0"/>
              <a:t> (α</a:t>
            </a:r>
            <a:r>
              <a:rPr lang="en-US" sz="2400" dirty="0" err="1"/>
              <a:t>νηφόρες</a:t>
            </a:r>
            <a:r>
              <a:rPr lang="en-US" sz="2400" dirty="0"/>
              <a:t>, </a:t>
            </a:r>
            <a:r>
              <a:rPr lang="en-US" sz="2400" dirty="0" err="1"/>
              <a:t>λάστιχ</a:t>
            </a:r>
            <a:r>
              <a:rPr lang="en-US" sz="2400" dirty="0"/>
              <a:t>α, δρομικές, βάρη, κτλ)</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Δι</a:t>
            </a:r>
            <a:r>
              <a:rPr lang="en-US" sz="2400" dirty="0"/>
              <a:t>ατροφή</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Τροφοδοσί</a:t>
            </a:r>
            <a:r>
              <a:rPr lang="en-US" sz="2400" dirty="0"/>
              <a:t>α στον αγώνα </a:t>
            </a:r>
          </a:p>
        </p:txBody>
      </p:sp>
      <p:pic>
        <p:nvPicPr>
          <p:cNvPr id="5" name="Εικόνα 4">
            <a:extLst>
              <a:ext uri="{FF2B5EF4-FFF2-40B4-BE49-F238E27FC236}">
                <a16:creationId xmlns:a16="http://schemas.microsoft.com/office/drawing/2014/main" id="{47318D25-C300-34B1-7F20-D8E47A4EE08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95915" y="640080"/>
            <a:ext cx="3465233" cy="5577840"/>
          </a:xfrm>
          <a:prstGeom prst="rect">
            <a:avLst/>
          </a:prstGeom>
        </p:spPr>
      </p:pic>
    </p:spTree>
    <p:extLst>
      <p:ext uri="{BB962C8B-B14F-4D97-AF65-F5344CB8AC3E}">
        <p14:creationId xmlns:p14="http://schemas.microsoft.com/office/powerpoint/2010/main" val="817551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35858E82-5EAB-2FB5-D24F-3277A2E9FD9B}"/>
              </a:ext>
            </a:extLst>
          </p:cNvPr>
          <p:cNvPicPr>
            <a:picLocks noChangeAspect="1"/>
          </p:cNvPicPr>
          <p:nvPr/>
        </p:nvPicPr>
        <p:blipFill rotWithShape="1">
          <a:blip r:embed="rId2">
            <a:extLst>
              <a:ext uri="{28A0092B-C50C-407E-A947-70E740481C1C}">
                <a14:useLocalDpi xmlns:a14="http://schemas.microsoft.com/office/drawing/2010/main" val="0"/>
              </a:ext>
            </a:extLst>
          </a:blip>
          <a:srcRect b="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FF8CE6F-FC73-73F0-D139-CE84B5CFD7E9}"/>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ΕΥΧΑΡΙΣΤΩ ΓΙΑ ΤΗΝ ΠΡΟΣΟΧΗ ΣΑΣ !!!</a:t>
            </a:r>
          </a:p>
        </p:txBody>
      </p:sp>
      <p:cxnSp>
        <p:nvCxnSpPr>
          <p:cNvPr id="12" name="Straight Connector 1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άτομο, ρουχισμός, στίβος, ουρανός&#10;&#10;Περιγραφή που δημιουργήθηκε αυτόματα">
            <a:extLst>
              <a:ext uri="{FF2B5EF4-FFF2-40B4-BE49-F238E27FC236}">
                <a16:creationId xmlns:a16="http://schemas.microsoft.com/office/drawing/2014/main" id="{785C38BC-4CC5-28B9-DC21-9E39E7F87A62}"/>
              </a:ext>
            </a:extLst>
          </p:cNvPr>
          <p:cNvPicPr>
            <a:picLocks noChangeAspect="1"/>
          </p:cNvPicPr>
          <p:nvPr/>
        </p:nvPicPr>
        <p:blipFill rotWithShape="1">
          <a:blip r:embed="rId2">
            <a:extLst>
              <a:ext uri="{28A0092B-C50C-407E-A947-70E740481C1C}">
                <a14:useLocalDpi xmlns:a14="http://schemas.microsoft.com/office/drawing/2010/main" val="0"/>
              </a:ext>
            </a:extLst>
          </a:blip>
          <a:srcRect r="858" b="-1"/>
          <a:stretch/>
        </p:blipFill>
        <p:spPr>
          <a:xfrm>
            <a:off x="457200" y="457200"/>
            <a:ext cx="11277600" cy="5943600"/>
          </a:xfrm>
          <a:prstGeom prst="rect">
            <a:avLst/>
          </a:prstGeom>
        </p:spPr>
      </p:pic>
    </p:spTree>
    <p:extLst>
      <p:ext uri="{BB962C8B-B14F-4D97-AF65-F5344CB8AC3E}">
        <p14:creationId xmlns:p14="http://schemas.microsoft.com/office/powerpoint/2010/main" val="2147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a:extLst>
              <a:ext uri="{FF2B5EF4-FFF2-40B4-BE49-F238E27FC236}">
                <a16:creationId xmlns:a16="http://schemas.microsoft.com/office/drawing/2014/main" id="{C501D434-A999-9B97-6162-82EE2C1B603E}"/>
              </a:ext>
            </a:extLst>
          </p:cNvPr>
          <p:cNvSpPr>
            <a:spLocks noGrp="1"/>
          </p:cNvSpPr>
          <p:nvPr>
            <p:ph idx="1"/>
          </p:nvPr>
        </p:nvSpPr>
        <p:spPr>
          <a:xfrm>
            <a:off x="838200" y="914400"/>
            <a:ext cx="10515600" cy="5262563"/>
          </a:xfrm>
        </p:spPr>
        <p:txBody>
          <a:bodyPr/>
          <a:lstStyle/>
          <a:p>
            <a:pPr marL="0" indent="0">
              <a:buNone/>
            </a:pPr>
            <a:r>
              <a:rPr lang="el-GR" b="1" dirty="0">
                <a:latin typeface="Times New Roman" panose="02020603050405020304" pitchFamily="18" charset="0"/>
                <a:cs typeface="Times New Roman" panose="02020603050405020304" pitchFamily="18" charset="0"/>
              </a:rPr>
              <a:t>Ποιοι είναι οι βασικοί παράγοντες που επηρεάζουν την απόδοση ;;; </a:t>
            </a:r>
          </a:p>
        </p:txBody>
      </p:sp>
      <p:pic>
        <p:nvPicPr>
          <p:cNvPr id="5" name="Picture 2" descr="Image result for question mark">
            <a:extLst>
              <a:ext uri="{FF2B5EF4-FFF2-40B4-BE49-F238E27FC236}">
                <a16:creationId xmlns:a16="http://schemas.microsoft.com/office/drawing/2014/main" id="{6D7B5486-511A-5857-7C6A-CCD6E69AEC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7512" y="1781541"/>
            <a:ext cx="3736975" cy="3724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29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2AEA68B-FCD8-3D35-EF70-27AAF0F69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072139" y="2155466"/>
            <a:ext cx="3749326" cy="24933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cardiopulmonary system">
            <a:extLst>
              <a:ext uri="{FF2B5EF4-FFF2-40B4-BE49-F238E27FC236}">
                <a16:creationId xmlns:a16="http://schemas.microsoft.com/office/drawing/2014/main" id="{7ADC0F2E-46CA-0002-EFD8-500E6D5F09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949" y="619182"/>
            <a:ext cx="2493236" cy="12592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stopwatch">
            <a:extLst>
              <a:ext uri="{FF2B5EF4-FFF2-40B4-BE49-F238E27FC236}">
                <a16:creationId xmlns:a16="http://schemas.microsoft.com/office/drawing/2014/main" id="{C52EF1A3-3DFE-F2BA-5C6E-46828920DB3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17238" y="619182"/>
            <a:ext cx="2792224" cy="125925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Î·Î¼ÎµÏÎ¿Î¼Î·Î½Î¹Î±">
            <a:extLst>
              <a:ext uri="{FF2B5EF4-FFF2-40B4-BE49-F238E27FC236}">
                <a16:creationId xmlns:a16="http://schemas.microsoft.com/office/drawing/2014/main" id="{5EA3B8B9-5399-2D50-93BA-3781E071B0D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4753" y="5067696"/>
            <a:ext cx="2707629" cy="1259253"/>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7">
            <a:extLst>
              <a:ext uri="{FF2B5EF4-FFF2-40B4-BE49-F238E27FC236}">
                <a16:creationId xmlns:a16="http://schemas.microsoft.com/office/drawing/2014/main" id="{818D42B5-D818-3D3F-4C63-74AD9265B6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12091" y="4458060"/>
            <a:ext cx="1802518" cy="2105341"/>
          </a:xfrm>
          <a:prstGeom prst="rect">
            <a:avLst/>
          </a:prstGeom>
        </p:spPr>
      </p:pic>
      <p:sp>
        <p:nvSpPr>
          <p:cNvPr id="9" name="Δεξιό βέλος 6">
            <a:extLst>
              <a:ext uri="{FF2B5EF4-FFF2-40B4-BE49-F238E27FC236}">
                <a16:creationId xmlns:a16="http://schemas.microsoft.com/office/drawing/2014/main" id="{E73F4C0F-9CC3-C167-1BAB-DDE4C37691BD}"/>
              </a:ext>
            </a:extLst>
          </p:cNvPr>
          <p:cNvSpPr/>
          <p:nvPr/>
        </p:nvSpPr>
        <p:spPr>
          <a:xfrm rot="19589291">
            <a:off x="7975853" y="1998076"/>
            <a:ext cx="878883" cy="341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Δεξιό βέλος 11">
            <a:extLst>
              <a:ext uri="{FF2B5EF4-FFF2-40B4-BE49-F238E27FC236}">
                <a16:creationId xmlns:a16="http://schemas.microsoft.com/office/drawing/2014/main" id="{F076B478-8991-E4B8-DCCC-659DAD1D4438}"/>
              </a:ext>
            </a:extLst>
          </p:cNvPr>
          <p:cNvSpPr/>
          <p:nvPr/>
        </p:nvSpPr>
        <p:spPr>
          <a:xfrm rot="8313783">
            <a:off x="3115161" y="4477887"/>
            <a:ext cx="878883" cy="341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Δεξιό βέλος 12">
            <a:extLst>
              <a:ext uri="{FF2B5EF4-FFF2-40B4-BE49-F238E27FC236}">
                <a16:creationId xmlns:a16="http://schemas.microsoft.com/office/drawing/2014/main" id="{DFBF718A-9BF1-F323-6EEE-C105464F8414}"/>
              </a:ext>
            </a:extLst>
          </p:cNvPr>
          <p:cNvSpPr/>
          <p:nvPr/>
        </p:nvSpPr>
        <p:spPr>
          <a:xfrm rot="13006768">
            <a:off x="3052217" y="2083305"/>
            <a:ext cx="878883" cy="341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Δεξιό βέλος 13">
            <a:extLst>
              <a:ext uri="{FF2B5EF4-FFF2-40B4-BE49-F238E27FC236}">
                <a16:creationId xmlns:a16="http://schemas.microsoft.com/office/drawing/2014/main" id="{C7D0A009-A1AE-F072-0BDB-8840F280C15E}"/>
              </a:ext>
            </a:extLst>
          </p:cNvPr>
          <p:cNvSpPr/>
          <p:nvPr/>
        </p:nvSpPr>
        <p:spPr>
          <a:xfrm rot="2065003">
            <a:off x="8091328" y="4507471"/>
            <a:ext cx="878883" cy="341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07907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0AEC6C-53B9-63E9-D5F1-BF7455CE279A}"/>
              </a:ext>
            </a:extLst>
          </p:cNvPr>
          <p:cNvSpPr>
            <a:spLocks noGrp="1"/>
          </p:cNvSpPr>
          <p:nvPr>
            <p:ph type="title"/>
          </p:nvPr>
        </p:nvSpPr>
        <p:spPr>
          <a:xfrm>
            <a:off x="838200" y="0"/>
            <a:ext cx="10515600" cy="1325563"/>
          </a:xfrm>
        </p:spPr>
        <p:txBody>
          <a:bodyPr/>
          <a:lstStyle/>
          <a:p>
            <a:pPr algn="ctr"/>
            <a:r>
              <a:rPr lang="el-GR" dirty="0"/>
              <a:t>Φυσιολογικές Παράμετροι</a:t>
            </a:r>
          </a:p>
        </p:txBody>
      </p:sp>
      <p:pic>
        <p:nvPicPr>
          <p:cNvPr id="4" name="Θέση περιεχομένου 3">
            <a:extLst>
              <a:ext uri="{FF2B5EF4-FFF2-40B4-BE49-F238E27FC236}">
                <a16:creationId xmlns:a16="http://schemas.microsoft.com/office/drawing/2014/main" id="{463ADD40-E923-5BD7-1273-ED97B0BACC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2008" y="939415"/>
            <a:ext cx="9047984" cy="5707191"/>
          </a:xfrm>
        </p:spPr>
      </p:pic>
      <p:sp>
        <p:nvSpPr>
          <p:cNvPr id="5" name="TextBox 4">
            <a:extLst>
              <a:ext uri="{FF2B5EF4-FFF2-40B4-BE49-F238E27FC236}">
                <a16:creationId xmlns:a16="http://schemas.microsoft.com/office/drawing/2014/main" id="{CF9D318D-142D-ACD0-B0B8-2E592E94EA04}"/>
              </a:ext>
            </a:extLst>
          </p:cNvPr>
          <p:cNvSpPr txBox="1"/>
          <p:nvPr/>
        </p:nvSpPr>
        <p:spPr>
          <a:xfrm>
            <a:off x="8743765" y="6145014"/>
            <a:ext cx="2923621" cy="400110"/>
          </a:xfrm>
          <a:prstGeom prst="rect">
            <a:avLst/>
          </a:prstGeom>
          <a:noFill/>
        </p:spPr>
        <p:txBody>
          <a:bodyPr wrap="none" rtlCol="0">
            <a:spAutoFit/>
          </a:bodyPr>
          <a:lstStyle/>
          <a:p>
            <a:r>
              <a:rPr lang="en-US" sz="2000" dirty="0"/>
              <a:t>(Bassett</a:t>
            </a:r>
            <a:r>
              <a:rPr lang="el-GR" sz="2000" dirty="0"/>
              <a:t> &amp; </a:t>
            </a:r>
            <a:r>
              <a:rPr lang="en-US" sz="2000" dirty="0" err="1"/>
              <a:t>Howley</a:t>
            </a:r>
            <a:r>
              <a:rPr lang="el-GR" sz="2000" dirty="0"/>
              <a:t>, 1997</a:t>
            </a:r>
            <a:r>
              <a:rPr lang="en-US" sz="2000" dirty="0"/>
              <a:t>)</a:t>
            </a:r>
            <a:endParaRPr lang="el-GR" sz="2000" dirty="0"/>
          </a:p>
        </p:txBody>
      </p:sp>
    </p:spTree>
    <p:extLst>
      <p:ext uri="{BB962C8B-B14F-4D97-AF65-F5344CB8AC3E}">
        <p14:creationId xmlns:p14="http://schemas.microsoft.com/office/powerpoint/2010/main" val="75101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96C8BAF-68F3-4B78-B238-35DF5D8656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4CD6D0-5A87-4BA2-A13A-0E40511C3C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4774" y="699565"/>
            <a:ext cx="3553132" cy="5156200"/>
            <a:chOff x="7807230" y="2012810"/>
            <a:chExt cx="3251252" cy="3459865"/>
          </a:xfrm>
        </p:grpSpPr>
        <p:sp>
          <p:nvSpPr>
            <p:cNvPr id="14" name="Rectangle 13">
              <a:extLst>
                <a:ext uri="{FF2B5EF4-FFF2-40B4-BE49-F238E27FC236}">
                  <a16:creationId xmlns:a16="http://schemas.microsoft.com/office/drawing/2014/main" id="{5877EAC0-2063-444D-8EE9-72FED2E03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155BF8-661A-4F4A-B4EC-923105C6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Εικόνα 4">
            <a:extLst>
              <a:ext uri="{FF2B5EF4-FFF2-40B4-BE49-F238E27FC236}">
                <a16:creationId xmlns:a16="http://schemas.microsoft.com/office/drawing/2014/main" id="{03269220-A226-6210-8392-85D1311F50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568" y="1619843"/>
            <a:ext cx="3209544" cy="3315644"/>
          </a:xfrm>
          <a:prstGeom prst="rect">
            <a:avLst/>
          </a:prstGeom>
        </p:spPr>
      </p:pic>
      <p:grpSp>
        <p:nvGrpSpPr>
          <p:cNvPr id="17" name="Group 16">
            <a:extLst>
              <a:ext uri="{FF2B5EF4-FFF2-40B4-BE49-F238E27FC236}">
                <a16:creationId xmlns:a16="http://schemas.microsoft.com/office/drawing/2014/main" id="{E9537076-EF48-4F72-9164-FD8260D55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19434" y="699565"/>
            <a:ext cx="3553132" cy="5156200"/>
            <a:chOff x="7807230" y="2012810"/>
            <a:chExt cx="3251252" cy="3459865"/>
          </a:xfrm>
        </p:grpSpPr>
        <p:sp>
          <p:nvSpPr>
            <p:cNvPr id="18" name="Rectangle 17">
              <a:extLst>
                <a:ext uri="{FF2B5EF4-FFF2-40B4-BE49-F238E27FC236}">
                  <a16:creationId xmlns:a16="http://schemas.microsoft.com/office/drawing/2014/main" id="{689673CB-C48B-4D05-B6E4-B88CD5BAA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6C31A20-B341-476E-8C04-A26C87E14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Εικόνα 3">
            <a:extLst>
              <a:ext uri="{FF2B5EF4-FFF2-40B4-BE49-F238E27FC236}">
                <a16:creationId xmlns:a16="http://schemas.microsoft.com/office/drawing/2014/main" id="{25A0723D-48FA-F12E-4502-7C88C6026F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7333" y="1631745"/>
            <a:ext cx="3209544" cy="3291840"/>
          </a:xfrm>
          <a:prstGeom prst="rect">
            <a:avLst/>
          </a:prstGeom>
        </p:spPr>
      </p:pic>
      <p:grpSp>
        <p:nvGrpSpPr>
          <p:cNvPr id="21" name="Group 20">
            <a:extLst>
              <a:ext uri="{FF2B5EF4-FFF2-40B4-BE49-F238E27FC236}">
                <a16:creationId xmlns:a16="http://schemas.microsoft.com/office/drawing/2014/main" id="{6EFC3492-86BD-4D75-B5B4-C2DBFE0BD1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04093" y="699565"/>
            <a:ext cx="3553132" cy="5156200"/>
            <a:chOff x="7807230" y="2012810"/>
            <a:chExt cx="3251252" cy="3459865"/>
          </a:xfrm>
        </p:grpSpPr>
        <p:sp>
          <p:nvSpPr>
            <p:cNvPr id="22" name="Rectangle 21">
              <a:extLst>
                <a:ext uri="{FF2B5EF4-FFF2-40B4-BE49-F238E27FC236}">
                  <a16:creationId xmlns:a16="http://schemas.microsoft.com/office/drawing/2014/main" id="{F72E5074-2516-4705-BFF1-F508394A0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2259E4C-F24C-4180-AEC3-76255D535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Εικόνα 5">
            <a:extLst>
              <a:ext uri="{FF2B5EF4-FFF2-40B4-BE49-F238E27FC236}">
                <a16:creationId xmlns:a16="http://schemas.microsoft.com/office/drawing/2014/main" id="{16646E6B-58AB-7266-7352-FC156F41927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354860" y="1619843"/>
            <a:ext cx="3004023" cy="3286755"/>
          </a:xfrm>
          <a:prstGeom prst="rect">
            <a:avLst/>
          </a:prstGeom>
        </p:spPr>
      </p:pic>
      <p:sp>
        <p:nvSpPr>
          <p:cNvPr id="7" name="TextBox 6">
            <a:extLst>
              <a:ext uri="{FF2B5EF4-FFF2-40B4-BE49-F238E27FC236}">
                <a16:creationId xmlns:a16="http://schemas.microsoft.com/office/drawing/2014/main" id="{D1FF7940-4491-CC0C-B85E-F814FC732315}"/>
              </a:ext>
            </a:extLst>
          </p:cNvPr>
          <p:cNvSpPr txBox="1"/>
          <p:nvPr/>
        </p:nvSpPr>
        <p:spPr>
          <a:xfrm>
            <a:off x="8743765" y="6145014"/>
            <a:ext cx="3188437" cy="400110"/>
          </a:xfrm>
          <a:prstGeom prst="rect">
            <a:avLst/>
          </a:prstGeom>
          <a:noFill/>
        </p:spPr>
        <p:txBody>
          <a:bodyPr wrap="none" rtlCol="0">
            <a:spAutoFit/>
          </a:bodyPr>
          <a:lstStyle/>
          <a:p>
            <a:r>
              <a:rPr lang="en-US" sz="2000" dirty="0"/>
              <a:t>(</a:t>
            </a:r>
            <a:r>
              <a:rPr lang="en-US" sz="2000" dirty="0" err="1"/>
              <a:t>Sjodin</a:t>
            </a:r>
            <a:r>
              <a:rPr lang="en-US" sz="2000" dirty="0"/>
              <a:t> &amp; </a:t>
            </a:r>
            <a:r>
              <a:rPr lang="en-US" sz="2000" dirty="0" err="1"/>
              <a:t>Svedenhag</a:t>
            </a:r>
            <a:r>
              <a:rPr lang="en-US" sz="2000" dirty="0"/>
              <a:t>, 1985)</a:t>
            </a:r>
            <a:endParaRPr lang="el-GR" sz="2000" dirty="0"/>
          </a:p>
        </p:txBody>
      </p:sp>
    </p:spTree>
    <p:extLst>
      <p:ext uri="{BB962C8B-B14F-4D97-AF65-F5344CB8AC3E}">
        <p14:creationId xmlns:p14="http://schemas.microsoft.com/office/powerpoint/2010/main" val="306372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E44B25-5E86-EAC9-3DEE-ABA0641AF798}"/>
              </a:ext>
            </a:extLst>
          </p:cNvPr>
          <p:cNvSpPr>
            <a:spLocks noGrp="1"/>
          </p:cNvSpPr>
          <p:nvPr>
            <p:ph type="title"/>
          </p:nvPr>
        </p:nvSpPr>
        <p:spPr/>
        <p:txBody>
          <a:bodyPr/>
          <a:lstStyle/>
          <a:p>
            <a:pPr algn="ctr"/>
            <a:r>
              <a:rPr lang="el-GR" dirty="0"/>
              <a:t>Τακτική </a:t>
            </a:r>
          </a:p>
        </p:txBody>
      </p:sp>
      <p:sp>
        <p:nvSpPr>
          <p:cNvPr id="3" name="Θέση περιεχομένου 2">
            <a:extLst>
              <a:ext uri="{FF2B5EF4-FFF2-40B4-BE49-F238E27FC236}">
                <a16:creationId xmlns:a16="http://schemas.microsoft.com/office/drawing/2014/main" id="{6E459D34-2E65-ADC8-F5F4-042A1EC9C733}"/>
              </a:ext>
            </a:extLst>
          </p:cNvPr>
          <p:cNvSpPr>
            <a:spLocks noGrp="1"/>
          </p:cNvSpPr>
          <p:nvPr>
            <p:ph idx="1"/>
          </p:nvPr>
        </p:nvSpPr>
        <p:spPr>
          <a:xfrm>
            <a:off x="648929" y="1406013"/>
            <a:ext cx="10874477" cy="4770950"/>
          </a:xfrm>
        </p:spPr>
        <p:txBody>
          <a:bodyPr>
            <a:normAutofit/>
          </a:bodyPr>
          <a:lstStyle/>
          <a:p>
            <a:pPr marL="0" indent="0">
              <a:buNone/>
            </a:pPr>
            <a:r>
              <a:rPr lang="el-GR" dirty="0"/>
              <a:t>Πιο ισορροπημένη τακτική ακολουθούν: </a:t>
            </a:r>
          </a:p>
          <a:p>
            <a:endParaRPr lang="el-GR" dirty="0"/>
          </a:p>
          <a:p>
            <a:r>
              <a:rPr lang="el-GR" b="1" dirty="0"/>
              <a:t>Αθλητές υψηλότερου επιπέδου </a:t>
            </a:r>
            <a:r>
              <a:rPr lang="en-US" dirty="0"/>
              <a:t>vs </a:t>
            </a:r>
            <a:r>
              <a:rPr lang="el-GR" dirty="0"/>
              <a:t>αθλητές χαμηλότερου επιπέδου</a:t>
            </a:r>
          </a:p>
          <a:p>
            <a:pPr marL="0" indent="0" algn="r">
              <a:buNone/>
            </a:pPr>
            <a:r>
              <a:rPr lang="el-GR" sz="1400" dirty="0"/>
              <a:t>(</a:t>
            </a:r>
            <a:r>
              <a:rPr lang="en-US" sz="1400" dirty="0"/>
              <a:t>Hanley, 2015</a:t>
            </a:r>
            <a:r>
              <a:rPr lang="el-GR" sz="1400" dirty="0"/>
              <a:t>, </a:t>
            </a:r>
            <a:r>
              <a:rPr lang="en-US" sz="1400" dirty="0" err="1"/>
              <a:t>Renfree</a:t>
            </a:r>
            <a:r>
              <a:rPr lang="en-US" sz="1400" dirty="0"/>
              <a:t> &amp; St Clair Gibson, 2013</a:t>
            </a:r>
            <a:r>
              <a:rPr lang="el-GR" sz="1400" dirty="0"/>
              <a:t>, </a:t>
            </a:r>
            <a:r>
              <a:rPr lang="en-US" sz="1400" dirty="0"/>
              <a:t>Ely et al., 2008</a:t>
            </a:r>
            <a:r>
              <a:rPr lang="el-GR" sz="1400" dirty="0"/>
              <a:t>, </a:t>
            </a:r>
            <a:r>
              <a:rPr lang="en-US" sz="1400" dirty="0"/>
              <a:t>Santos-Lozano et al., 2014</a:t>
            </a:r>
            <a:r>
              <a:rPr lang="el-GR" sz="1400" dirty="0"/>
              <a:t>, </a:t>
            </a:r>
            <a:r>
              <a:rPr lang="en-US" sz="1400" dirty="0"/>
              <a:t>Haney &amp; Mercer, 2011</a:t>
            </a:r>
            <a:r>
              <a:rPr lang="el-GR" sz="1400" dirty="0"/>
              <a:t>)</a:t>
            </a:r>
          </a:p>
          <a:p>
            <a:endParaRPr lang="el-GR" b="1" dirty="0"/>
          </a:p>
          <a:p>
            <a:r>
              <a:rPr lang="el-GR" b="1" dirty="0"/>
              <a:t>Γυναίκες</a:t>
            </a:r>
            <a:r>
              <a:rPr lang="el-GR" dirty="0"/>
              <a:t> </a:t>
            </a:r>
            <a:r>
              <a:rPr lang="en-US" dirty="0"/>
              <a:t>vs </a:t>
            </a:r>
            <a:r>
              <a:rPr lang="el-GR" dirty="0"/>
              <a:t>Άνδρες</a:t>
            </a:r>
          </a:p>
          <a:p>
            <a:pPr marL="0" indent="0" algn="r">
              <a:buNone/>
            </a:pPr>
            <a:r>
              <a:rPr lang="el-GR" sz="1400" dirty="0"/>
              <a:t>(</a:t>
            </a:r>
            <a:r>
              <a:rPr lang="en-US" sz="1400" dirty="0"/>
              <a:t>Hanley, 201</a:t>
            </a:r>
            <a:r>
              <a:rPr lang="el-GR" sz="1400" dirty="0"/>
              <a:t>6, </a:t>
            </a:r>
            <a:r>
              <a:rPr lang="en-US" sz="1400" dirty="0" err="1"/>
              <a:t>Trubee</a:t>
            </a:r>
            <a:r>
              <a:rPr lang="en-US" sz="1400" dirty="0"/>
              <a:t>, 2011</a:t>
            </a:r>
            <a:r>
              <a:rPr lang="el-GR" sz="1400" dirty="0"/>
              <a:t>, </a:t>
            </a:r>
            <a:r>
              <a:rPr lang="en-US" sz="1400" dirty="0" err="1"/>
              <a:t>Trubee</a:t>
            </a:r>
            <a:r>
              <a:rPr lang="en-US" sz="1400" dirty="0"/>
              <a:t> et al., 2014</a:t>
            </a:r>
            <a:r>
              <a:rPr lang="el-GR" sz="1400" dirty="0"/>
              <a:t>, </a:t>
            </a:r>
            <a:r>
              <a:rPr lang="en-US" sz="1400" dirty="0"/>
              <a:t>March et al., 2011</a:t>
            </a:r>
            <a:r>
              <a:rPr lang="el-GR" sz="1400" dirty="0"/>
              <a:t>, </a:t>
            </a:r>
            <a:r>
              <a:rPr lang="en-US" sz="1400" dirty="0" err="1"/>
              <a:t>Deaner</a:t>
            </a:r>
            <a:r>
              <a:rPr lang="en-US" sz="1400" dirty="0"/>
              <a:t> et al., 2015</a:t>
            </a:r>
            <a:r>
              <a:rPr lang="el-GR" sz="1400" dirty="0"/>
              <a:t>)</a:t>
            </a:r>
          </a:p>
          <a:p>
            <a:endParaRPr lang="el-GR" b="1" dirty="0"/>
          </a:p>
          <a:p>
            <a:r>
              <a:rPr lang="el-GR" b="1" dirty="0"/>
              <a:t>Πιο έμπειροι δρομείς </a:t>
            </a:r>
            <a:r>
              <a:rPr lang="en-US" dirty="0"/>
              <a:t>vs </a:t>
            </a:r>
            <a:r>
              <a:rPr lang="el-GR" dirty="0"/>
              <a:t>αρχάριοι δρομείς</a:t>
            </a:r>
          </a:p>
          <a:p>
            <a:pPr marL="0" indent="0" algn="r">
              <a:buNone/>
            </a:pPr>
            <a:r>
              <a:rPr lang="el-GR" sz="1400" dirty="0"/>
              <a:t>(</a:t>
            </a:r>
            <a:r>
              <a:rPr lang="en-US" sz="1400" dirty="0"/>
              <a:t>March et al., 2011</a:t>
            </a:r>
            <a:r>
              <a:rPr lang="el-GR" sz="1400" dirty="0"/>
              <a:t>)</a:t>
            </a:r>
          </a:p>
        </p:txBody>
      </p:sp>
    </p:spTree>
    <p:extLst>
      <p:ext uri="{BB962C8B-B14F-4D97-AF65-F5344CB8AC3E}">
        <p14:creationId xmlns:p14="http://schemas.microsoft.com/office/powerpoint/2010/main" val="152043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FACEAD82-ACCF-3E39-E975-D2BA025C2FD1}"/>
              </a:ext>
            </a:extLst>
          </p:cNvPr>
          <p:cNvPicPr>
            <a:picLocks noChangeAspect="1"/>
          </p:cNvPicPr>
          <p:nvPr/>
        </p:nvPicPr>
        <p:blipFill>
          <a:blip r:embed="rId3"/>
          <a:stretch>
            <a:fillRect/>
          </a:stretch>
        </p:blipFill>
        <p:spPr>
          <a:xfrm>
            <a:off x="0" y="369031"/>
            <a:ext cx="6919560" cy="2781541"/>
          </a:xfrm>
          <a:prstGeom prst="rect">
            <a:avLst/>
          </a:prstGeom>
        </p:spPr>
      </p:pic>
      <p:pic>
        <p:nvPicPr>
          <p:cNvPr id="7" name="Εικόνα 6">
            <a:extLst>
              <a:ext uri="{FF2B5EF4-FFF2-40B4-BE49-F238E27FC236}">
                <a16:creationId xmlns:a16="http://schemas.microsoft.com/office/drawing/2014/main" id="{811C6698-CBFD-8431-1914-EA2571A4566A}"/>
              </a:ext>
            </a:extLst>
          </p:cNvPr>
          <p:cNvPicPr>
            <a:picLocks noChangeAspect="1"/>
          </p:cNvPicPr>
          <p:nvPr/>
        </p:nvPicPr>
        <p:blipFill>
          <a:blip r:embed="rId4"/>
          <a:stretch>
            <a:fillRect/>
          </a:stretch>
        </p:blipFill>
        <p:spPr>
          <a:xfrm>
            <a:off x="6867431" y="0"/>
            <a:ext cx="4679085" cy="3269263"/>
          </a:xfrm>
          <a:prstGeom prst="rect">
            <a:avLst/>
          </a:prstGeom>
        </p:spPr>
      </p:pic>
      <p:pic>
        <p:nvPicPr>
          <p:cNvPr id="9" name="Εικόνα 8">
            <a:extLst>
              <a:ext uri="{FF2B5EF4-FFF2-40B4-BE49-F238E27FC236}">
                <a16:creationId xmlns:a16="http://schemas.microsoft.com/office/drawing/2014/main" id="{8C19CF74-A432-0266-9C96-771CA1ABFB04}"/>
              </a:ext>
            </a:extLst>
          </p:cNvPr>
          <p:cNvPicPr>
            <a:picLocks noChangeAspect="1"/>
          </p:cNvPicPr>
          <p:nvPr/>
        </p:nvPicPr>
        <p:blipFill>
          <a:blip r:embed="rId5"/>
          <a:stretch>
            <a:fillRect/>
          </a:stretch>
        </p:blipFill>
        <p:spPr>
          <a:xfrm>
            <a:off x="3832664" y="3582261"/>
            <a:ext cx="4526672" cy="2903472"/>
          </a:xfrm>
          <a:prstGeom prst="rect">
            <a:avLst/>
          </a:prstGeom>
        </p:spPr>
      </p:pic>
      <p:sp>
        <p:nvSpPr>
          <p:cNvPr id="10" name="TextBox 9">
            <a:extLst>
              <a:ext uri="{FF2B5EF4-FFF2-40B4-BE49-F238E27FC236}">
                <a16:creationId xmlns:a16="http://schemas.microsoft.com/office/drawing/2014/main" id="{99091539-5F7B-3F78-D4EE-E49DC6CDBB0E}"/>
              </a:ext>
            </a:extLst>
          </p:cNvPr>
          <p:cNvSpPr txBox="1"/>
          <p:nvPr/>
        </p:nvSpPr>
        <p:spPr>
          <a:xfrm>
            <a:off x="8359336" y="6116478"/>
            <a:ext cx="1957652" cy="369332"/>
          </a:xfrm>
          <a:prstGeom prst="rect">
            <a:avLst/>
          </a:prstGeom>
          <a:noFill/>
        </p:spPr>
        <p:txBody>
          <a:bodyPr wrap="none" rtlCol="0">
            <a:spAutoFit/>
          </a:bodyPr>
          <a:lstStyle/>
          <a:p>
            <a:r>
              <a:rPr lang="en-US" dirty="0"/>
              <a:t>March et al., 2011</a:t>
            </a:r>
            <a:endParaRPr lang="el-GR" dirty="0"/>
          </a:p>
        </p:txBody>
      </p:sp>
      <p:sp>
        <p:nvSpPr>
          <p:cNvPr id="11" name="TextBox 10">
            <a:extLst>
              <a:ext uri="{FF2B5EF4-FFF2-40B4-BE49-F238E27FC236}">
                <a16:creationId xmlns:a16="http://schemas.microsoft.com/office/drawing/2014/main" id="{A9887588-66E8-86A6-A57F-2935F0C5FFDE}"/>
              </a:ext>
            </a:extLst>
          </p:cNvPr>
          <p:cNvSpPr txBox="1"/>
          <p:nvPr/>
        </p:nvSpPr>
        <p:spPr>
          <a:xfrm>
            <a:off x="10133423" y="2965906"/>
            <a:ext cx="2058577" cy="369332"/>
          </a:xfrm>
          <a:prstGeom prst="rect">
            <a:avLst/>
          </a:prstGeom>
          <a:noFill/>
        </p:spPr>
        <p:txBody>
          <a:bodyPr wrap="none" rtlCol="0">
            <a:spAutoFit/>
          </a:bodyPr>
          <a:lstStyle/>
          <a:p>
            <a:r>
              <a:rPr lang="en-US" dirty="0" err="1"/>
              <a:t>Deaner</a:t>
            </a:r>
            <a:r>
              <a:rPr lang="en-US" dirty="0"/>
              <a:t> et al., 2015</a:t>
            </a:r>
            <a:endParaRPr lang="el-GR" dirty="0"/>
          </a:p>
        </p:txBody>
      </p:sp>
      <p:sp>
        <p:nvSpPr>
          <p:cNvPr id="12" name="TextBox 11">
            <a:extLst>
              <a:ext uri="{FF2B5EF4-FFF2-40B4-BE49-F238E27FC236}">
                <a16:creationId xmlns:a16="http://schemas.microsoft.com/office/drawing/2014/main" id="{41D90892-0924-93AB-BBA4-CE07D9EB35AF}"/>
              </a:ext>
            </a:extLst>
          </p:cNvPr>
          <p:cNvSpPr txBox="1"/>
          <p:nvPr/>
        </p:nvSpPr>
        <p:spPr>
          <a:xfrm>
            <a:off x="4074778" y="2809345"/>
            <a:ext cx="3292953" cy="369332"/>
          </a:xfrm>
          <a:prstGeom prst="rect">
            <a:avLst/>
          </a:prstGeom>
          <a:noFill/>
        </p:spPr>
        <p:txBody>
          <a:bodyPr wrap="none" rtlCol="0">
            <a:spAutoFit/>
          </a:bodyPr>
          <a:lstStyle/>
          <a:p>
            <a:r>
              <a:rPr lang="en-US" dirty="0" err="1"/>
              <a:t>Renfree</a:t>
            </a:r>
            <a:r>
              <a:rPr lang="en-US" dirty="0"/>
              <a:t> &amp; St Clair Gibson, 2013</a:t>
            </a:r>
            <a:endParaRPr lang="el-GR" dirty="0"/>
          </a:p>
        </p:txBody>
      </p:sp>
    </p:spTree>
    <p:extLst>
      <p:ext uri="{BB962C8B-B14F-4D97-AF65-F5344CB8AC3E}">
        <p14:creationId xmlns:p14="http://schemas.microsoft.com/office/powerpoint/2010/main" val="81810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453410-2812-3DF7-7D3D-8EDE9F3EF052}"/>
              </a:ext>
            </a:extLst>
          </p:cNvPr>
          <p:cNvSpPr>
            <a:spLocks noGrp="1"/>
          </p:cNvSpPr>
          <p:nvPr>
            <p:ph type="title"/>
          </p:nvPr>
        </p:nvSpPr>
        <p:spPr>
          <a:xfrm>
            <a:off x="838200" y="214813"/>
            <a:ext cx="10515600" cy="1325563"/>
          </a:xfrm>
        </p:spPr>
        <p:txBody>
          <a:bodyPr/>
          <a:lstStyle/>
          <a:p>
            <a:pPr algn="ctr"/>
            <a:r>
              <a:rPr lang="el-GR" dirty="0"/>
              <a:t>Περιβαλλοντικές συνθήκες</a:t>
            </a:r>
          </a:p>
        </p:txBody>
      </p:sp>
      <p:sp>
        <p:nvSpPr>
          <p:cNvPr id="3" name="Θέση περιεχομένου 2">
            <a:extLst>
              <a:ext uri="{FF2B5EF4-FFF2-40B4-BE49-F238E27FC236}">
                <a16:creationId xmlns:a16="http://schemas.microsoft.com/office/drawing/2014/main" id="{91934C24-3D08-DC5A-4D2D-2D8AEA04A4CF}"/>
              </a:ext>
            </a:extLst>
          </p:cNvPr>
          <p:cNvSpPr>
            <a:spLocks noGrp="1"/>
          </p:cNvSpPr>
          <p:nvPr>
            <p:ph idx="1"/>
          </p:nvPr>
        </p:nvSpPr>
        <p:spPr>
          <a:xfrm>
            <a:off x="400833" y="1903956"/>
            <a:ext cx="11348581" cy="4273007"/>
          </a:xfrm>
        </p:spPr>
        <p:txBody>
          <a:bodyPr/>
          <a:lstStyle/>
          <a:p>
            <a:r>
              <a:rPr lang="en-US" dirty="0">
                <a:sym typeface="Symbol" panose="05050102010706020507" pitchFamily="18" charset="2"/>
              </a:rPr>
              <a:t></a:t>
            </a:r>
            <a:r>
              <a:rPr lang="en-US" dirty="0"/>
              <a:t>1 </a:t>
            </a:r>
            <a:r>
              <a:rPr lang="en-US" baseline="30000" dirty="0" err="1"/>
              <a:t>o</a:t>
            </a:r>
            <a:r>
              <a:rPr lang="en-US" dirty="0" err="1"/>
              <a:t>C</a:t>
            </a:r>
            <a:r>
              <a:rPr lang="en-US" baseline="0" dirty="0"/>
              <a:t> </a:t>
            </a:r>
            <a:r>
              <a:rPr lang="en-US" baseline="0" dirty="0">
                <a:sym typeface="Wingdings" panose="05000000000000000000" pitchFamily="2" charset="2"/>
              </a:rPr>
              <a:t> </a:t>
            </a:r>
            <a:r>
              <a:rPr lang="en-US" baseline="0" dirty="0">
                <a:sym typeface="Symbol" panose="05050102010706020507" pitchFamily="18" charset="2"/>
              </a:rPr>
              <a:t> 20’’ </a:t>
            </a:r>
            <a:r>
              <a:rPr lang="el-GR" baseline="0" dirty="0">
                <a:sym typeface="Symbol" panose="05050102010706020507" pitchFamily="18" charset="2"/>
              </a:rPr>
              <a:t>στους Άνδρες </a:t>
            </a:r>
            <a:r>
              <a:rPr lang="en-US" baseline="0" dirty="0">
                <a:sym typeface="Symbol" panose="05050102010706020507" pitchFamily="18" charset="2"/>
              </a:rPr>
              <a:t>&amp;  21’’ </a:t>
            </a:r>
            <a:r>
              <a:rPr lang="el-GR" baseline="0" dirty="0">
                <a:sym typeface="Symbol" panose="05050102010706020507" pitchFamily="18" charset="2"/>
              </a:rPr>
              <a:t>στις Γυναίκες</a:t>
            </a:r>
            <a:r>
              <a:rPr lang="en-US" baseline="0" dirty="0">
                <a:sym typeface="Symbol" panose="05050102010706020507" pitchFamily="18" charset="2"/>
              </a:rPr>
              <a:t> </a:t>
            </a:r>
            <a:r>
              <a:rPr lang="el-GR" baseline="0" dirty="0">
                <a:sym typeface="Symbol" panose="05050102010706020507" pitchFamily="18" charset="2"/>
              </a:rPr>
              <a:t>στην επίδοση των νικητών/ νικητριών</a:t>
            </a:r>
          </a:p>
          <a:p>
            <a:pPr marL="0" indent="0" algn="r">
              <a:buNone/>
            </a:pPr>
            <a:r>
              <a:rPr lang="el-GR" sz="1400" dirty="0"/>
              <a:t>(</a:t>
            </a:r>
            <a:r>
              <a:rPr lang="en-US" sz="1400" dirty="0"/>
              <a:t>Miller-Rushing</a:t>
            </a:r>
            <a:r>
              <a:rPr lang="el-GR" sz="1400" dirty="0"/>
              <a:t> </a:t>
            </a:r>
            <a:r>
              <a:rPr lang="en-US" sz="1400" dirty="0"/>
              <a:t>et</a:t>
            </a:r>
            <a:r>
              <a:rPr lang="en-US" sz="1400" baseline="0" dirty="0"/>
              <a:t> al., 2012</a:t>
            </a:r>
            <a:r>
              <a:rPr lang="el-GR" sz="1400" baseline="0" dirty="0"/>
              <a:t>)</a:t>
            </a:r>
            <a:endParaRPr lang="el-GR" sz="1400" dirty="0"/>
          </a:p>
          <a:p>
            <a:pPr marL="0" indent="0">
              <a:buNone/>
            </a:pPr>
            <a:endParaRPr lang="el-GR" dirty="0">
              <a:sym typeface="Symbol" panose="05050102010706020507" pitchFamily="18" charset="2"/>
            </a:endParaRPr>
          </a:p>
          <a:p>
            <a:endParaRPr lang="el-GR" dirty="0"/>
          </a:p>
          <a:p>
            <a:r>
              <a:rPr lang="el-GR" dirty="0"/>
              <a:t>Απόκλιση</a:t>
            </a:r>
            <a:r>
              <a:rPr lang="el-GR" baseline="0" dirty="0"/>
              <a:t> Επίδοσης </a:t>
            </a:r>
            <a:r>
              <a:rPr lang="el-GR" baseline="0" dirty="0">
                <a:sym typeface="Wingdings" panose="05000000000000000000" pitchFamily="2" charset="2"/>
              </a:rPr>
              <a:t> Τ</a:t>
            </a:r>
            <a:r>
              <a:rPr lang="en-US" baseline="-25000" dirty="0">
                <a:sym typeface="Wingdings" panose="05000000000000000000" pitchFamily="2" charset="2"/>
              </a:rPr>
              <a:t>ambient</a:t>
            </a:r>
            <a:r>
              <a:rPr lang="en-US" baseline="0" dirty="0">
                <a:sym typeface="Wingdings" panose="05000000000000000000" pitchFamily="2" charset="2"/>
              </a:rPr>
              <a:t> (r=0,66-0,73)</a:t>
            </a:r>
            <a:r>
              <a:rPr lang="el-GR" baseline="0" dirty="0">
                <a:sym typeface="Wingdings" panose="05000000000000000000" pitchFamily="2" charset="2"/>
              </a:rPr>
              <a:t>, </a:t>
            </a:r>
            <a:r>
              <a:rPr lang="el-GR" baseline="0" dirty="0" err="1">
                <a:sym typeface="Wingdings" panose="05000000000000000000" pitchFamily="2" charset="2"/>
              </a:rPr>
              <a:t>Εγκατάληψη</a:t>
            </a:r>
            <a:r>
              <a:rPr lang="el-GR" baseline="0" dirty="0">
                <a:sym typeface="Wingdings" panose="05000000000000000000" pitchFamily="2" charset="2"/>
              </a:rPr>
              <a:t>  </a:t>
            </a:r>
            <a:r>
              <a:rPr lang="en-US" baseline="0" dirty="0" err="1">
                <a:sym typeface="Wingdings" panose="05000000000000000000" pitchFamily="2" charset="2"/>
              </a:rPr>
              <a:t>T</a:t>
            </a:r>
            <a:r>
              <a:rPr lang="en-US" baseline="-25000" dirty="0" err="1">
                <a:sym typeface="Wingdings" panose="05000000000000000000" pitchFamily="2" charset="2"/>
              </a:rPr>
              <a:t>ambient</a:t>
            </a:r>
            <a:r>
              <a:rPr lang="en-US" baseline="0" dirty="0">
                <a:sym typeface="Wingdings" panose="05000000000000000000" pitchFamily="2" charset="2"/>
              </a:rPr>
              <a:t> + </a:t>
            </a:r>
            <a:r>
              <a:rPr lang="el-GR" baseline="0" dirty="0">
                <a:sym typeface="Wingdings" panose="05000000000000000000" pitchFamily="2" charset="2"/>
              </a:rPr>
              <a:t>Σχετική Υγρασία (</a:t>
            </a:r>
            <a:r>
              <a:rPr lang="en-US" baseline="0" dirty="0">
                <a:sym typeface="Wingdings" panose="05000000000000000000" pitchFamily="2" charset="2"/>
              </a:rPr>
              <a:t>r=0,72)</a:t>
            </a:r>
            <a:endParaRPr lang="el-GR" baseline="0" dirty="0">
              <a:sym typeface="Wingdings" panose="05000000000000000000" pitchFamily="2" charset="2"/>
            </a:endParaRPr>
          </a:p>
          <a:p>
            <a:pPr marL="0" indent="0" algn="r">
              <a:buNone/>
            </a:pPr>
            <a:r>
              <a:rPr lang="el-GR" sz="1400" dirty="0"/>
              <a:t>(</a:t>
            </a:r>
            <a:r>
              <a:rPr lang="en-US" sz="1400" dirty="0" err="1"/>
              <a:t>Vihma</a:t>
            </a:r>
            <a:r>
              <a:rPr lang="el-GR" sz="1400" dirty="0"/>
              <a:t>, 2010)</a:t>
            </a:r>
          </a:p>
          <a:p>
            <a:pPr marL="0" indent="0">
              <a:buNone/>
            </a:pPr>
            <a:endParaRPr lang="el-GR" dirty="0"/>
          </a:p>
          <a:p>
            <a:endParaRPr lang="el-GR" dirty="0">
              <a:sym typeface="Symbol" panose="05050102010706020507" pitchFamily="18" charset="2"/>
            </a:endParaRPr>
          </a:p>
          <a:p>
            <a:pPr marL="0" indent="0">
              <a:buNone/>
            </a:pPr>
            <a:endParaRPr lang="el-GR" dirty="0"/>
          </a:p>
        </p:txBody>
      </p:sp>
    </p:spTree>
    <p:extLst>
      <p:ext uri="{BB962C8B-B14F-4D97-AF65-F5344CB8AC3E}">
        <p14:creationId xmlns:p14="http://schemas.microsoft.com/office/powerpoint/2010/main" val="3009080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4147</TotalTime>
  <Words>1368</Words>
  <Application>Microsoft Office PowerPoint</Application>
  <PresentationFormat>Ευρεία οθόνη</PresentationFormat>
  <Paragraphs>190</Paragraphs>
  <Slides>23</Slides>
  <Notes>8</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23</vt:i4>
      </vt:variant>
    </vt:vector>
  </HeadingPairs>
  <TitlesOfParts>
    <vt:vector size="30" baseType="lpstr">
      <vt:lpstr>Aptos</vt:lpstr>
      <vt:lpstr>Aptos Display</vt:lpstr>
      <vt:lpstr>Arial</vt:lpstr>
      <vt:lpstr>Symbol</vt:lpstr>
      <vt:lpstr>Times New Roman</vt:lpstr>
      <vt:lpstr>Wingdings</vt:lpstr>
      <vt:lpstr>Θέμα του Office</vt:lpstr>
      <vt:lpstr>Παράγοντες απόδοσης ημιμαραθωνίου και μαραθωνίου δρόμου: προπονητική προσέγγιση</vt:lpstr>
      <vt:lpstr>Παρουσίαση του PowerPoint</vt:lpstr>
      <vt:lpstr>Παρουσίαση του PowerPoint</vt:lpstr>
      <vt:lpstr>Παρουσίαση του PowerPoint</vt:lpstr>
      <vt:lpstr>Φυσιολογικές Παράμετροι</vt:lpstr>
      <vt:lpstr>Παρουσίαση του PowerPoint</vt:lpstr>
      <vt:lpstr>Τακτική </vt:lpstr>
      <vt:lpstr>Παρουσίαση του PowerPoint</vt:lpstr>
      <vt:lpstr>Περιβαλλοντικές συνθήκες</vt:lpstr>
      <vt:lpstr>Παρουσίαση του PowerPoint</vt:lpstr>
      <vt:lpstr>Προπονητικές παράμετροι</vt:lpstr>
      <vt:lpstr>Παρουσίαση του PowerPoint</vt:lpstr>
      <vt:lpstr>Παρουσίαση του PowerPoint</vt:lpstr>
      <vt:lpstr>Προπονητικός Προγραμματισμός Π.Κ.  (27 εβδομάδες)</vt:lpstr>
      <vt:lpstr>Α’ Κύκλος Προετοιμασίας – 1ος Μεσόκυκλος (6 εβδομάδες)</vt:lpstr>
      <vt:lpstr>Α’ Κύκλος Προετοιμασίας – 2ος Μεσόκυκλος  (4 εβδομάδες) </vt:lpstr>
      <vt:lpstr>Β’ Κύκλος Προετοιμασίας – 1ος Μεσόκυκλος  (4 εβδομάδες) </vt:lpstr>
      <vt:lpstr>Β’ Κύκλος Προετοιμασίας – 2ος Μεσόκυκλος  (4 εβδομάδες) </vt:lpstr>
      <vt:lpstr>Γ’ Κύκλος Προετοιμασίας – 1ος Μεσόκυκλος  (4 εβδομάδες) </vt:lpstr>
      <vt:lpstr>Γ’ Κύκλος Προετοιμασίας – 2ος Μεσόκυκλος  (3 εβδομάδες) </vt:lpstr>
      <vt:lpstr>ΣΗΜΕΙΑ ΠΡΟΣΟΧΗΣ - ΣΥΜΒΟΥΛΕΣ</vt:lpstr>
      <vt:lpstr>ΕΥΧΑΡΙΣΤΩ ΓΙΑ ΤΗΝ ΠΡΟΣΟΧΗ ΣΑΣ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Παράγοντες απόδοσης ημιμαραθωνίου και μαραθωνίου δρόμου: προπονητική προσέγγιση</dc:title>
  <dc:creator>Prokopis Chatzakis</dc:creator>
  <cp:lastModifiedBy>Prokopis Chatzakis</cp:lastModifiedBy>
  <cp:revision>4</cp:revision>
  <dcterms:created xsi:type="dcterms:W3CDTF">2024-02-29T15:53:55Z</dcterms:created>
  <dcterms:modified xsi:type="dcterms:W3CDTF">2024-03-06T16:14:40Z</dcterms:modified>
</cp:coreProperties>
</file>