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0" r:id="rId3"/>
    <p:sldId id="299" r:id="rId4"/>
    <p:sldId id="298" r:id="rId5"/>
    <p:sldId id="300" r:id="rId6"/>
    <p:sldId id="301" r:id="rId7"/>
    <p:sldId id="284" r:id="rId8"/>
    <p:sldId id="311" r:id="rId9"/>
    <p:sldId id="310" r:id="rId10"/>
    <p:sldId id="303" r:id="rId11"/>
    <p:sldId id="304" r:id="rId12"/>
    <p:sldId id="286" r:id="rId13"/>
    <p:sldId id="308" r:id="rId14"/>
    <p:sldId id="287" r:id="rId15"/>
    <p:sldId id="307" r:id="rId16"/>
    <p:sldId id="305" r:id="rId17"/>
    <p:sldId id="306" r:id="rId18"/>
    <p:sldId id="293" r:id="rId19"/>
    <p:sldId id="294" r:id="rId20"/>
    <p:sldId id="291" r:id="rId21"/>
    <p:sldId id="309" r:id="rId22"/>
    <p:sldId id="292" r:id="rId23"/>
    <p:sldId id="290" r:id="rId2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  <a:srgbClr val="E28F14"/>
    <a:srgbClr val="E99315"/>
    <a:srgbClr val="F7D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94660"/>
  </p:normalViewPr>
  <p:slideViewPr>
    <p:cSldViewPr>
      <p:cViewPr varScale="1">
        <p:scale>
          <a:sx n="63" d="100"/>
          <a:sy n="63" d="100"/>
        </p:scale>
        <p:origin x="1317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46BCA-58BE-45BD-BF2F-F093AA889ABE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5B75B-2E1C-484C-83B5-89B09D790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73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05B75B-2E1C-484C-83B5-89B09D790B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49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05B75B-2E1C-484C-83B5-89B09D790B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76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821CF-666C-4263-A907-C603680D86C0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50254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F3E9E-7093-44AE-9454-3A3F1157AAA8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348834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DBB1A-6486-49FC-B500-B5A303A065D8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181462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E7919-4B81-40ED-A6F1-0816AA1E518D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31320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41D38-C4C2-4493-BB3B-B482B795943D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408795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EBE35-6DF5-47CA-B76B-CE2C718A41ED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405938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39984-137F-4F75-B97A-61A7BC614AC3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94881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1DC33-6D71-47F4-9B24-AF3AC0E961C3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44075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CF67D-8987-42CE-B6BD-00AE20670F54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216801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04EA9-0A31-4006-8AA1-AB3086312F33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263332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4D9E7-5BDE-446F-BEC8-A4CA3D3F8ADD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  <p:extLst>
      <p:ext uri="{BB962C8B-B14F-4D97-AF65-F5344CB8AC3E}">
        <p14:creationId xmlns:p14="http://schemas.microsoft.com/office/powerpoint/2010/main" val="267867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l-GR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l-GR"/>
              <a:t>Haga clic para modificar el estilo de texto del patrón</a:t>
            </a:r>
          </a:p>
          <a:p>
            <a:pPr lvl="1"/>
            <a:r>
              <a:rPr lang="es-ES" altLang="el-GR"/>
              <a:t>Segundo nivel</a:t>
            </a:r>
          </a:p>
          <a:p>
            <a:pPr lvl="2"/>
            <a:r>
              <a:rPr lang="es-ES" altLang="el-GR"/>
              <a:t>Tercer nivel</a:t>
            </a:r>
          </a:p>
          <a:p>
            <a:pPr lvl="3"/>
            <a:r>
              <a:rPr lang="es-ES" altLang="el-GR"/>
              <a:t>Cuarto nivel</a:t>
            </a:r>
          </a:p>
          <a:p>
            <a:pPr lvl="4"/>
            <a:r>
              <a:rPr lang="es-ES" altLang="el-GR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47426F5-9F45-40D9-A1BF-B30B25584CB9}" type="slidenum">
              <a:rPr lang="es-ES" altLang="el-GR"/>
              <a:pPr>
                <a:defRPr/>
              </a:pPr>
              <a:t>‹#›</a:t>
            </a:fld>
            <a:endParaRPr lang="es-E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.xls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603302" y="908720"/>
            <a:ext cx="184731" cy="89255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br>
              <a:rPr lang="el-GR" sz="32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l-GR" sz="2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5556679" y="5300083"/>
            <a:ext cx="3251211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anose="02050604050505020204" pitchFamily="18" charset="0"/>
              </a:rPr>
              <a:t>ΑΘΗΝΑ 24/1/</a:t>
            </a:r>
            <a:r>
              <a:rPr lang="en-US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anose="02050604050505020204" pitchFamily="18" charset="0"/>
              </a:rPr>
              <a:t>20</a:t>
            </a:r>
            <a:r>
              <a:rPr lang="el-GR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anose="02050604050505020204" pitchFamily="18" charset="0"/>
              </a:rPr>
              <a:t>22</a:t>
            </a:r>
          </a:p>
        </p:txBody>
      </p:sp>
      <p:pic>
        <p:nvPicPr>
          <p:cNvPr id="2052" name="Εικόνα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-26988"/>
            <a:ext cx="2520950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Ορθογώνιο 11"/>
          <p:cNvSpPr/>
          <p:nvPr/>
        </p:nvSpPr>
        <p:spPr>
          <a:xfrm>
            <a:off x="2483768" y="548680"/>
            <a:ext cx="6324122" cy="35394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3200" b="1" dirty="0">
                <a:ln w="11430"/>
                <a:solidFill>
                  <a:srgbClr val="FF99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anose="02050604050505020204" pitchFamily="18" charset="0"/>
              </a:rPr>
              <a:t>ΚΑΤΗΓΟΡΙΑ Α/Γ </a:t>
            </a:r>
          </a:p>
          <a:p>
            <a:pPr algn="ctr">
              <a:defRPr/>
            </a:pPr>
            <a:endParaRPr lang="el-GR" sz="3200" b="1" dirty="0">
              <a:ln w="11430"/>
              <a:solidFill>
                <a:srgbClr val="FF99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l-GR" sz="3200" b="1" dirty="0">
                <a:ln w="11430"/>
                <a:solidFill>
                  <a:srgbClr val="FF99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anose="02050604050505020204" pitchFamily="18" charset="0"/>
              </a:rPr>
              <a:t>ΑΓΩΝΙΣΤΙΚΟΣ      ΠΡΟΓΡΑΜΜΑΤΙΣΜΟΣ ΣΤΟΥΣ  ΑΓΩΝΕΣ ΣΤΟΧΟΥΣ ΤΗΣ ΟΜΟΣΠΟΝΔΙΑΣ 2022</a:t>
            </a:r>
          </a:p>
          <a:p>
            <a:pPr marL="514350" indent="-514350">
              <a:buAutoNum type="arabicPeriod"/>
              <a:defRPr/>
            </a:pPr>
            <a:endParaRPr lang="el-GR" sz="3200" b="1" dirty="0">
              <a:ln w="11430"/>
              <a:solidFill>
                <a:srgbClr val="FF99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6EAB73-E501-4AD2-B681-0F3AD922F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PLACING SCORE</a:t>
            </a:r>
            <a:endParaRPr lang="el-GR" sz="36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577823DB-CD28-4E30-85CC-36F26290A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285518"/>
              </p:ext>
            </p:extLst>
          </p:nvPr>
        </p:nvGraphicFramePr>
        <p:xfrm>
          <a:off x="0" y="1556792"/>
          <a:ext cx="9143992" cy="5301212"/>
        </p:xfrm>
        <a:graphic>
          <a:graphicData uri="http://schemas.openxmlformats.org/drawingml/2006/table">
            <a:tbl>
              <a:tblPr/>
              <a:tblGrid>
                <a:gridCol w="831272">
                  <a:extLst>
                    <a:ext uri="{9D8B030D-6E8A-4147-A177-3AD203B41FA5}">
                      <a16:colId xmlns:a16="http://schemas.microsoft.com/office/drawing/2014/main" val="4177448695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964351299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651195671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2065825354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240901863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1244066327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3063792239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864956823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2888308521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3646030530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2896440041"/>
                    </a:ext>
                  </a:extLst>
                </a:gridCol>
              </a:tblGrid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PLACE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OW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GW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676075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610941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240812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3rd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424601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238488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750945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069408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63509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784162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648204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721471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164143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09110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107265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327857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370939"/>
                  </a:ext>
                </a:extLst>
              </a:tr>
              <a:tr h="311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16th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691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24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6EAB73-E501-4AD2-B681-0F3AD922F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SIMILAR EVENTS </a:t>
            </a:r>
            <a:endParaRPr lang="el-GR" sz="36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Αντικείμενο 3">
            <a:extLst>
              <a:ext uri="{FF2B5EF4-FFF2-40B4-BE49-F238E27FC236}">
                <a16:creationId xmlns:a16="http://schemas.microsoft.com/office/drawing/2014/main" id="{A4393A21-C1C8-4C60-A843-375BEC5466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548934"/>
              </p:ext>
            </p:extLst>
          </p:nvPr>
        </p:nvGraphicFramePr>
        <p:xfrm>
          <a:off x="0" y="1556792"/>
          <a:ext cx="9144000" cy="5301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Worksheet" r:id="rId4" imgW="7601122" imgH="7053098" progId="Excel.Sheet.12">
                  <p:embed/>
                </p:oleObj>
              </mc:Choice>
              <mc:Fallback>
                <p:oleObj name="Worksheet" r:id="rId4" imgW="7601122" imgH="705309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1556792"/>
                        <a:ext cx="9144000" cy="5301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7800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45266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SIMILAR EVENTS FOR RACE WALKING</a:t>
            </a:r>
            <a:endParaRPr lang="el-GR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668C2EB-6734-4C1F-A2B1-E7D4379253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383931"/>
              </p:ext>
            </p:extLst>
          </p:nvPr>
        </p:nvGraphicFramePr>
        <p:xfrm>
          <a:off x="107950" y="2132856"/>
          <a:ext cx="8928100" cy="2880322"/>
        </p:xfrm>
        <a:graphic>
          <a:graphicData uri="http://schemas.openxmlformats.org/drawingml/2006/table">
            <a:tbl>
              <a:tblPr/>
              <a:tblGrid>
                <a:gridCol w="565631">
                  <a:extLst>
                    <a:ext uri="{9D8B030D-6E8A-4147-A177-3AD203B41FA5}">
                      <a16:colId xmlns:a16="http://schemas.microsoft.com/office/drawing/2014/main" val="1166105465"/>
                    </a:ext>
                  </a:extLst>
                </a:gridCol>
                <a:gridCol w="565631">
                  <a:extLst>
                    <a:ext uri="{9D8B030D-6E8A-4147-A177-3AD203B41FA5}">
                      <a16:colId xmlns:a16="http://schemas.microsoft.com/office/drawing/2014/main" val="404058750"/>
                    </a:ext>
                  </a:extLst>
                </a:gridCol>
                <a:gridCol w="565631">
                  <a:extLst>
                    <a:ext uri="{9D8B030D-6E8A-4147-A177-3AD203B41FA5}">
                      <a16:colId xmlns:a16="http://schemas.microsoft.com/office/drawing/2014/main" val="3228602874"/>
                    </a:ext>
                  </a:extLst>
                </a:gridCol>
                <a:gridCol w="565631">
                  <a:extLst>
                    <a:ext uri="{9D8B030D-6E8A-4147-A177-3AD203B41FA5}">
                      <a16:colId xmlns:a16="http://schemas.microsoft.com/office/drawing/2014/main" val="768313995"/>
                    </a:ext>
                  </a:extLst>
                </a:gridCol>
                <a:gridCol w="1519441">
                  <a:extLst>
                    <a:ext uri="{9D8B030D-6E8A-4147-A177-3AD203B41FA5}">
                      <a16:colId xmlns:a16="http://schemas.microsoft.com/office/drawing/2014/main" val="1706043623"/>
                    </a:ext>
                  </a:extLst>
                </a:gridCol>
                <a:gridCol w="831811">
                  <a:extLst>
                    <a:ext uri="{9D8B030D-6E8A-4147-A177-3AD203B41FA5}">
                      <a16:colId xmlns:a16="http://schemas.microsoft.com/office/drawing/2014/main" val="3728864054"/>
                    </a:ext>
                  </a:extLst>
                </a:gridCol>
                <a:gridCol w="2617431">
                  <a:extLst>
                    <a:ext uri="{9D8B030D-6E8A-4147-A177-3AD203B41FA5}">
                      <a16:colId xmlns:a16="http://schemas.microsoft.com/office/drawing/2014/main" val="365376948"/>
                    </a:ext>
                  </a:extLst>
                </a:gridCol>
                <a:gridCol w="1131262">
                  <a:extLst>
                    <a:ext uri="{9D8B030D-6E8A-4147-A177-3AD203B41FA5}">
                      <a16:colId xmlns:a16="http://schemas.microsoft.com/office/drawing/2014/main" val="3914507750"/>
                    </a:ext>
                  </a:extLst>
                </a:gridCol>
                <a:gridCol w="565631">
                  <a:extLst>
                    <a:ext uri="{9D8B030D-6E8A-4147-A177-3AD203B41FA5}">
                      <a16:colId xmlns:a16="http://schemas.microsoft.com/office/drawing/2014/main" val="11363334"/>
                    </a:ext>
                  </a:extLst>
                </a:gridCol>
              </a:tblGrid>
              <a:tr h="336954"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 GROUP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 EVENT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SIMILAR EVENTS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206813"/>
                  </a:ext>
                </a:extLst>
              </a:tr>
              <a:tr h="336954"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Men’s 20km Race Walking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20km, 20,000m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n-N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5km, 10km, 15km, 5000m, 10,000m, 15,000m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420535"/>
                  </a:ext>
                </a:extLst>
              </a:tr>
              <a:tr h="625774"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Men’s 35km Race Walking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35km, 35,000m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n-N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20km*, 30km, 20,000m*, 30,000m, 50,000m, 50km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425196"/>
                  </a:ext>
                </a:extLst>
              </a:tr>
              <a:tr h="625774"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Women’s 20km Race Walking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20km, 20,000m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n-N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5km, 10km, 15km, 5000m, 10,000m, 15,000m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048234"/>
                  </a:ext>
                </a:extLst>
              </a:tr>
              <a:tr h="625774"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Women’s 35km Race Walking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35km, 35,000m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n-N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20km*, 30km, 20,000m*, 30,000m, 50,000m, 50km</a:t>
                      </a: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59" marR="4159" marT="4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18549"/>
                  </a:ext>
                </a:extLst>
              </a:tr>
              <a:tr h="329092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 20km and 20,000m will be removed from the 35km Race Walking Event Group by the Rankings of 26 July 2022.</a:t>
                      </a:r>
                    </a:p>
                  </a:txBody>
                  <a:tcPr marL="4159" marR="4159" marT="41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443533"/>
                  </a:ext>
                </a:extLst>
              </a:tr>
            </a:tbl>
          </a:graphicData>
        </a:graphic>
      </p:graphicFrame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9360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008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ΚΑΤΗΓΟΡΙΕΣ ΑΓΩΝΩΝ ΣΤΟ </a:t>
            </a:r>
            <a:r>
              <a:rPr lang="en-US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WORLD RANKING </a:t>
            </a:r>
            <a:endParaRPr lang="el-GR" sz="36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33144" y="1556792"/>
            <a:ext cx="9066976" cy="4320480"/>
          </a:xfrm>
        </p:spPr>
        <p:txBody>
          <a:bodyPr/>
          <a:lstStyle/>
          <a:p>
            <a:pPr lvl="0"/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l-GR" b="1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0CEBAB84-F486-4298-B295-C6C611380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000678"/>
              </p:ext>
            </p:extLst>
          </p:nvPr>
        </p:nvGraphicFramePr>
        <p:xfrm>
          <a:off x="0" y="1484784"/>
          <a:ext cx="9144000" cy="5373216"/>
        </p:xfrm>
        <a:graphic>
          <a:graphicData uri="http://schemas.openxmlformats.org/drawingml/2006/table">
            <a:tbl>
              <a:tblPr/>
              <a:tblGrid>
                <a:gridCol w="563899">
                  <a:extLst>
                    <a:ext uri="{9D8B030D-6E8A-4147-A177-3AD203B41FA5}">
                      <a16:colId xmlns:a16="http://schemas.microsoft.com/office/drawing/2014/main" val="594948200"/>
                    </a:ext>
                  </a:extLst>
                </a:gridCol>
                <a:gridCol w="8580101">
                  <a:extLst>
                    <a:ext uri="{9D8B030D-6E8A-4147-A177-3AD203B41FA5}">
                      <a16:colId xmlns:a16="http://schemas.microsoft.com/office/drawing/2014/main" val="3425358531"/>
                    </a:ext>
                  </a:extLst>
                </a:gridCol>
              </a:tblGrid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OW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Olympic Games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287444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117506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League Finals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10382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GW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Indoor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533856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Cross Country Championships (senior race)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61914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League Meetings (DL disciplines only)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730933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Continental Tour Gold (Hammer Throw only)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8804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Senior Outdoor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56308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Major Games (All-African, Asian, Commonwealth, Pan American, European, South Amercian)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374544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League Meetings (Additional international events with at least 50% of DL prize money)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521108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Continental Tour Gold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344969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Continental Tour Silver &amp; Bronze Meetings (Hammer Throw only and subject to WA Approval)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160221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Indoor Tour Gold Level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290990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Race Walking Tour Gold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227264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Combined Events Tour Gold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108156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Cross Country Tour Gold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558911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Senior Indoor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709340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 Games &amp; Athletics Championships (Universiade, Francophone Games Ibero-American Championships, CAC Games, Balkan Championships)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31056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Continental Tour Silver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5899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Continental Tour Bronze Meetings (Hammer Throw only and subject to WA Approval)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500176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Indoor Tour Silver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460469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Race Walking Tour Silver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922681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Combined Events Tour Silver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967337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Cross Country Tour Silver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06005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second tier Championships (European Team Championships Super League)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386312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Senior Championships (In Outdoor Main Events)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016500"/>
                  </a:ext>
                </a:extLst>
              </a:tr>
              <a:tr h="19900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NCAA Div. I Outdoor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559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032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008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ΚΑΤΗΓΟΡΙΕΣ ΑΓΩΝΩΝ ΣΤΟ </a:t>
            </a:r>
            <a:r>
              <a:rPr lang="en-US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WORLD RANKING </a:t>
            </a:r>
            <a:endParaRPr lang="el-GR" sz="36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33144" y="1556792"/>
            <a:ext cx="9066976" cy="4320480"/>
          </a:xfrm>
        </p:spPr>
        <p:txBody>
          <a:bodyPr/>
          <a:lstStyle/>
          <a:p>
            <a:pPr lvl="0"/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l-GR" b="1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63C53F64-FBDF-4C5C-8724-B47BB1925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694041"/>
              </p:ext>
            </p:extLst>
          </p:nvPr>
        </p:nvGraphicFramePr>
        <p:xfrm>
          <a:off x="0" y="1484784"/>
          <a:ext cx="9144000" cy="5373221"/>
        </p:xfrm>
        <a:graphic>
          <a:graphicData uri="http://schemas.openxmlformats.org/drawingml/2006/table">
            <a:tbl>
              <a:tblPr/>
              <a:tblGrid>
                <a:gridCol w="563899">
                  <a:extLst>
                    <a:ext uri="{9D8B030D-6E8A-4147-A177-3AD203B41FA5}">
                      <a16:colId xmlns:a16="http://schemas.microsoft.com/office/drawing/2014/main" val="253410751"/>
                    </a:ext>
                  </a:extLst>
                </a:gridCol>
                <a:gridCol w="8580101">
                  <a:extLst>
                    <a:ext uri="{9D8B030D-6E8A-4147-A177-3AD203B41FA5}">
                      <a16:colId xmlns:a16="http://schemas.microsoft.com/office/drawing/2014/main" val="390000280"/>
                    </a:ext>
                  </a:extLst>
                </a:gridCol>
              </a:tblGrid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Series - U20 events (World U20, World Cross Country and World Race Walking Team Championships)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717240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Continental Tour Bronze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157642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Indoor Tour Bronze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287440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Race Walking Tour Bronze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391030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Combined Events Tour Bronze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047962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Cross Country Tour Bronze Meetings*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54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Asian Grand Prix Series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07334"/>
                  </a:ext>
                </a:extLst>
              </a:tr>
              <a:tr h="40257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third tier Championships (Area U23 Championships, European Team Championships 1st League, European Throwing Cup, European 10,000m Cup) and in Similar Events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334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 Games &amp; Championships (Arab Championships, Mediterranean Games, CISM World Games)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624210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NCAA Div. I Indoor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89269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 Championships, Games and Cups - third tier (First and senior division only)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3973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Athletics Continental Tour Challenger Series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38027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fourth tier Championships (Area U20 Championships, Continental Club Championships [first division only], European Team Championships 2nd League)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942665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Traditional International Meetings: - subject to application and Area approval (e.g.: Finnkampen, Baltic Countries Championships)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466698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Senior Championships (in Indoor Main Events and in Outdoor Similar Events)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165612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Mediterranean U23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09961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Youth Olympic Games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090037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International Matches (Subject to WA / Area Permit)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435737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Winter Throwing Championships (senior events only)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31228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Designated (national permit) meetings and competitions (Subject to MF/WA approval)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775783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U18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089985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European Youth Olympic Festival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63235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Mediterranean U23 Indoor Championships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604354"/>
                  </a:ext>
                </a:extLst>
              </a:tr>
              <a:tr h="2161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permit meetings</a:t>
                      </a:r>
                    </a:p>
                  </a:txBody>
                  <a:tcPr marL="3732" marR="3732" marT="37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253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896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008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ΚΑΤΗΓΟΡΙΕΣ ΑΓΩΝΩΝ ΓΙΑ ΤΟ 2022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33144" y="1556792"/>
            <a:ext cx="9066976" cy="3744416"/>
          </a:xfrm>
        </p:spPr>
        <p:txBody>
          <a:bodyPr/>
          <a:lstStyle/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Πανελλήνιο Πρωτάθλημα Βάδην 35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Β Κατηγορία</a:t>
            </a:r>
            <a:endParaRPr lang="en-US" sz="1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Πανελλήνιο Πρωτάθλημα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Κλειστού Στίβου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D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</a:t>
            </a:r>
            <a:endParaRPr lang="en-US" sz="1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Παγκόσμιο Πρωτάθλημα Κλειστού Στίβου Α/Γ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GW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Βαλκανικό Πρωτάθλημα Κλειστού Στίβου Α/Γ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D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Παγκόσμιο Πρωτάθλημα Ομάδων Βάδην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Ευρωπαϊκό Κύπελλο Χειμερινών Ρίψεων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Βαλκανικό Πρωτάθλημα Βάδην 35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 - 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20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B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Πανελλήνιο Πρωτάθλημα Βάδην 20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B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Πανελλήνιο Πρωτάθλημα 10000μ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B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Ευρωπαικό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Κύπελλο 10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000μ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Βαλκανικό Πρωτάθλημα Ανοικτού Στίβου Α/Γ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B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lvl="0"/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l-GR" b="1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09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008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ΚΑΤΗΓΟΡΙΕΣ ΑΓΩΝΩΝ ΓΙΑ ΤΟ 2022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196752"/>
            <a:ext cx="9066976" cy="4320480"/>
          </a:xfrm>
        </p:spPr>
        <p:txBody>
          <a:bodyPr/>
          <a:lstStyle/>
          <a:p>
            <a:pPr lvl="0"/>
            <a:endParaRPr lang="en-US" sz="1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Πανελλήνιο Πρωτάθλημα ανοικτού Στίβου Α/Γ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Β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Μεσογειακοί αγώνες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Πανεπιστημιάδα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B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Παγκόσμιο Πρωτάθλημα Ανοικτού Στίβου Α/Γ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OW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Πανευρωπαϊκό Πρωτάθλημα Α/Γ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GW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Athens Street Pole Vault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B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Παπαφλέσσεια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D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Πορτάραθλον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F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Διεθνές </a:t>
            </a:r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Μίτιγκ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Αλμάτων Καλλιθέα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Βενιζέλεια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n-US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Filothei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Women's Gala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Δρόμεια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C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991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ΚΑΤΗΓΟΡΙΕΣ ΑΓΩΝΩΝ ΓΙΑ ΤΟ 2022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565412"/>
            <a:ext cx="9066976" cy="2664296"/>
          </a:xfrm>
        </p:spPr>
        <p:txBody>
          <a:bodyPr/>
          <a:lstStyle/>
          <a:p>
            <a:pPr lvl="0"/>
            <a:endParaRPr lang="en-US" sz="1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Αγώνες Ρίψεων ΄΄Κώστας </a:t>
            </a:r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Σπανίδης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΄΄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Αγώνες Ρίψεων ΄΄Μανώλης Μανωλόπουλος΄΄ 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Athens Sprint Gala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Τοφάλεια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E </a:t>
            </a:r>
            <a:r>
              <a:rPr lang="el-GR" sz="18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Κατηγορία </a:t>
            </a:r>
            <a:endParaRPr lang="el-GR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74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I RUN CLEAN</a:t>
            </a:r>
            <a:endParaRPr lang="el-GR" sz="36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2348880"/>
            <a:ext cx="8209280" cy="2252260"/>
          </a:xfrm>
        </p:spPr>
        <p:txBody>
          <a:bodyPr/>
          <a:lstStyle/>
          <a:p>
            <a:pPr marL="0" indent="0">
              <a:buNone/>
            </a:pPr>
            <a:r>
              <a:rPr lang="el-GR" sz="1800" dirty="0">
                <a:solidFill>
                  <a:schemeClr val="bg1"/>
                </a:solidFill>
              </a:rPr>
              <a:t> </a:t>
            </a:r>
            <a:endParaRPr lang="en-US" sz="1800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28800"/>
            <a:ext cx="8496944" cy="356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651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I RUN CLEAN</a:t>
            </a:r>
            <a:endParaRPr lang="el-GR" sz="36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2348880"/>
            <a:ext cx="8209280" cy="2252260"/>
          </a:xfrm>
        </p:spPr>
        <p:txBody>
          <a:bodyPr/>
          <a:lstStyle/>
          <a:p>
            <a:pPr marL="0" indent="0">
              <a:buNone/>
            </a:pPr>
            <a:r>
              <a:rPr lang="el-GR" sz="1800" dirty="0">
                <a:solidFill>
                  <a:schemeClr val="bg1"/>
                </a:solidFill>
              </a:rPr>
              <a:t> </a:t>
            </a:r>
            <a:endParaRPr lang="en-US" sz="1800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20483"/>
            <a:ext cx="2840784" cy="3727930"/>
          </a:xfrm>
          <a:prstGeom prst="rect">
            <a:avLst/>
          </a:prstGeom>
        </p:spPr>
      </p:pic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3332160" y="1914207"/>
            <a:ext cx="5652120" cy="3060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ü"/>
            </a:pPr>
            <a:r>
              <a:rPr lang="el-GR" sz="2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Απαραιτητη</a:t>
            </a:r>
            <a:r>
              <a:rPr lang="el-GR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2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προυποθεση</a:t>
            </a:r>
            <a:r>
              <a:rPr lang="el-GR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για τη συμμετοχή σε όλες τις διοργανώσεις της ΕΑΑ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l-GR" sz="36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Κωδικός</a:t>
            </a:r>
            <a:r>
              <a:rPr lang="el-GR" sz="3600" b="1" dirty="0">
                <a:latin typeface="Bookman Old Style" panose="02050604050505020204" pitchFamily="18" charset="0"/>
              </a:rPr>
              <a:t> </a:t>
            </a:r>
            <a:r>
              <a:rPr lang="el-GR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πιστοποίησης </a:t>
            </a:r>
            <a:r>
              <a:rPr lang="el-GR" sz="3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Ισχύς </a:t>
            </a:r>
            <a:r>
              <a:rPr lang="en-US" sz="3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 </a:t>
            </a:r>
            <a:r>
              <a:rPr lang="en-US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2 </a:t>
            </a:r>
            <a:r>
              <a:rPr lang="el-GR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χρόνια</a:t>
            </a:r>
            <a:r>
              <a:rPr lang="en-US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και στη συνέχεια απαιτείται </a:t>
            </a:r>
            <a:r>
              <a:rPr lang="el-GR" sz="24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επαναπιστοποίηση</a:t>
            </a:r>
            <a:r>
              <a:rPr lang="el-GR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endParaRPr lang="en-US" sz="32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Βέλος προς τα κάτω 8"/>
          <p:cNvSpPr/>
          <p:nvPr/>
        </p:nvSpPr>
        <p:spPr>
          <a:xfrm>
            <a:off x="2195736" y="4586304"/>
            <a:ext cx="484632" cy="38847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Βέλος προς τα κάτω 9"/>
          <p:cNvSpPr/>
          <p:nvPr/>
        </p:nvSpPr>
        <p:spPr>
          <a:xfrm>
            <a:off x="775000" y="4537669"/>
            <a:ext cx="484632" cy="38847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9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496944" cy="432048"/>
          </a:xfrm>
        </p:spPr>
        <p:txBody>
          <a:bodyPr/>
          <a:lstStyle/>
          <a:p>
            <a:r>
              <a:rPr lang="el-GR" sz="32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ΑΓΩΝΕΣ ΣΤΟΧΟΙ ΧΕΙΜΕΡΙΝΟΥ ΚΥΚΛΟΥ 2022 ΤΗΣ ΚΑΤΗΓΟΡΙΑΣ</a:t>
            </a:r>
            <a:r>
              <a:rPr lang="en-US" sz="32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 </a:t>
            </a:r>
            <a:r>
              <a:rPr lang="el-GR" sz="32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Α/Γ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2564904"/>
            <a:ext cx="8856463" cy="3456384"/>
          </a:xfrm>
        </p:spPr>
        <p:txBody>
          <a:bodyPr/>
          <a:lstStyle/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ΠΑΝΕΛΛΗΝΙΟ ΠΡΩΤΑΘΛΗΜΑ Α/Γ ( 26-27/2/2022)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ΒΑΛΚΑΝΙΚΟ ΠΡΩΤΑΘΛΗΜΑ Α/Γ (5/3/2022) 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ΠΑΓΚΟΣΜΙΟ ΠΡΩΤΑΘΛΗΜΑ ΟΜΑΔΩΝ ΒΑΔΗΝ (4-5/3/2022) 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ΧΕΙΜΕΡΙΝΟ ΚΥΠΕΛΛΟ ΡΙΨΕΩΝ (12-13/</a:t>
            </a:r>
            <a:r>
              <a:rPr lang="en-US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3</a:t>
            </a:r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ΠΑΓΚΟΣΜΙΟ ΠΡΩΤΑΘΛΗΜΑ Α/Γ (18-20/3/2022)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ΒΑΛΚΑΝΙΚΟ ΠΡΩΤΑΘΛΗΜΑ ΒΑΔΗΝ (3/4/2022)</a:t>
            </a:r>
          </a:p>
          <a:p>
            <a:endParaRPr lang="el-GR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977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ΒΑΣΙΚΟΣ ΣΤΟΧΟΣ ΤΗΣ ΟΜΟΣΠΟΝΔΙΑΣ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1790" y="1809948"/>
            <a:ext cx="8209280" cy="3384376"/>
          </a:xfrm>
        </p:spPr>
        <p:txBody>
          <a:bodyPr/>
          <a:lstStyle/>
          <a:p>
            <a:pPr marL="0" indent="0">
              <a:buNone/>
            </a:pPr>
            <a:r>
              <a:rPr lang="el-GR" sz="1800" dirty="0">
                <a:solidFill>
                  <a:schemeClr val="bg1"/>
                </a:solidFill>
              </a:rPr>
              <a:t> </a:t>
            </a:r>
            <a:endParaRPr lang="en-US" sz="1800" dirty="0">
              <a:solidFill>
                <a:schemeClr val="bg1"/>
              </a:solidFill>
            </a:endParaRPr>
          </a:p>
          <a:p>
            <a:endParaRPr lang="el-GR" sz="24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sz="24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Κορύφωση της απόδοσης των αθλητών στους αγώνες στόχους. </a:t>
            </a: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700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 ΑΘΛΗΤΕΣ ΔΥΟ ΤΑΧΥΤΗΤΩΝ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1790" y="1809948"/>
            <a:ext cx="8209280" cy="3384376"/>
          </a:xfrm>
        </p:spPr>
        <p:txBody>
          <a:bodyPr/>
          <a:lstStyle/>
          <a:p>
            <a:pPr marL="0" indent="0">
              <a:buNone/>
            </a:pPr>
            <a:r>
              <a:rPr lang="el-GR" sz="1800" dirty="0">
                <a:solidFill>
                  <a:schemeClr val="bg1"/>
                </a:solidFill>
              </a:rPr>
              <a:t> 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Οι αθλητές που μπορούν να προκριθούν άνετα μέσω των ορίων ή του </a:t>
            </a:r>
            <a:r>
              <a:rPr lang="en-US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world Ranking</a:t>
            </a:r>
            <a:endParaRPr lang="el-GR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n-US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Οι αθλητές που πρέπει να κυνηγούν </a:t>
            </a:r>
            <a:r>
              <a:rPr lang="el-GR" sz="20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πολλόυς</a:t>
            </a:r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αγώνες </a:t>
            </a:r>
            <a:r>
              <a:rPr lang="el-GR" sz="20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μεχρι</a:t>
            </a:r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την πρόκριση</a:t>
            </a: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170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ΤΙ ΚΑΝΕΙ Ο ΣΕΓΑΣ ?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09280" cy="4104456"/>
          </a:xfrm>
        </p:spPr>
        <p:txBody>
          <a:bodyPr/>
          <a:lstStyle/>
          <a:p>
            <a:pPr marL="0" indent="0">
              <a:buNone/>
            </a:pPr>
            <a:r>
              <a:rPr lang="el-GR" sz="1800" dirty="0">
                <a:solidFill>
                  <a:schemeClr val="bg1"/>
                </a:solidFill>
              </a:rPr>
              <a:t> </a:t>
            </a:r>
            <a:endParaRPr lang="en-US" sz="1800" dirty="0">
              <a:solidFill>
                <a:schemeClr val="bg1"/>
              </a:solidFill>
            </a:endParaRPr>
          </a:p>
          <a:p>
            <a:pPr algn="just"/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Δημιουργία ενός πλούσιου αγωνιστικού πλαισίου.</a:t>
            </a:r>
          </a:p>
          <a:p>
            <a:pPr algn="just"/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Επιμόρφωση- καθοδήγηση προπονητών.</a:t>
            </a:r>
          </a:p>
          <a:p>
            <a:pPr algn="just"/>
            <a:r>
              <a:rPr lang="en-US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Point system </a:t>
            </a:r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προπονητών και αθλητών. </a:t>
            </a:r>
          </a:p>
          <a:p>
            <a:pPr algn="just"/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Βιοχημικές &amp; εργομετρικές εξετάσεις.</a:t>
            </a:r>
          </a:p>
          <a:p>
            <a:pPr algn="just"/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Παροχή ειδικού διατροφολόγου και ψυχολόγου.</a:t>
            </a:r>
          </a:p>
          <a:p>
            <a:pPr algn="just"/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Διάχυση του </a:t>
            </a:r>
            <a:r>
              <a:rPr lang="el-GR" sz="22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mentoring</a:t>
            </a:r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</a:p>
          <a:p>
            <a:pPr algn="just"/>
            <a:r>
              <a:rPr lang="en-US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C</a:t>
            </a:r>
            <a:r>
              <a:rPr lang="el-GR" sz="22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amp</a:t>
            </a:r>
            <a:r>
              <a:rPr lang="en-US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και</a:t>
            </a:r>
            <a:r>
              <a:rPr lang="en-US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προετοιμασίες.</a:t>
            </a:r>
          </a:p>
          <a:p>
            <a:pPr algn="just"/>
            <a:r>
              <a:rPr lang="el-GR" sz="22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Αγωνιστικό πρόγραμμα που συμφωνεί με τα διεθνή πρότυπα.</a:t>
            </a:r>
          </a:p>
          <a:p>
            <a:pPr marL="0" indent="0" algn="just">
              <a:buNone/>
            </a:pPr>
            <a:endParaRPr lang="el-GR" sz="2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el-GR" sz="2200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</a:p>
          <a:p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94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33226" y="1196752"/>
            <a:ext cx="8845574" cy="2252260"/>
          </a:xfrm>
        </p:spPr>
        <p:txBody>
          <a:bodyPr/>
          <a:lstStyle/>
          <a:p>
            <a:pPr marL="0" indent="0" algn="ctr">
              <a:buNone/>
            </a:pPr>
            <a:r>
              <a:rPr lang="el-G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 </a:t>
            </a:r>
          </a:p>
          <a:p>
            <a:pPr marL="0" indent="0" algn="ctr">
              <a:buNone/>
            </a:pPr>
            <a:r>
              <a:rPr lang="el-G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ΣΑΣ ΕΥΧΑΡΙΣΤΩ ΠΟΛΥ 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el-G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ΚΑΛΗ ΕΠΙΤΥΧΙΑ ΣΤΟΥΣ ΑΘΛΗΤΕΣ ΚΑΙ ΤΙΣ ΑΘΛΗΤΡΙΕΣ ΜΑΣ </a:t>
            </a:r>
            <a:endParaRPr lang="el-G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el-G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                       </a:t>
            </a:r>
          </a:p>
          <a:p>
            <a:pPr marL="0" indent="0" algn="ctr">
              <a:buNone/>
            </a:pPr>
            <a:r>
              <a:rPr lang="el-G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                      Χρήστος Μελέτογλου </a:t>
            </a:r>
          </a:p>
          <a:p>
            <a:pPr marL="0" indent="0" algn="ctr">
              <a:buNone/>
            </a:pPr>
            <a:r>
              <a:rPr lang="el-G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                       Τεχνικός Διευθυντής Εθνικών          Ομάδων Σ.Ε.Γ.Α.Σ.</a:t>
            </a: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5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0351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510540"/>
            <a:ext cx="8496944" cy="902236"/>
          </a:xfrm>
        </p:spPr>
        <p:txBody>
          <a:bodyPr/>
          <a:lstStyle/>
          <a:p>
            <a:r>
              <a:rPr lang="el-GR" sz="32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ΑΓΩΝΕΣ ΣΤΟΧΟΙ ΚΑΛΟΚΑΙΡΙΝΟΥ ΚΥΚΛΟΥ 2022 ΤΗΣ ΚΑΤΗΓΟΡΙΑΣ</a:t>
            </a:r>
            <a:r>
              <a:rPr lang="en-US" sz="32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 </a:t>
            </a:r>
            <a:r>
              <a:rPr lang="el-GR" sz="32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Α/Γ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3768" y="1628800"/>
            <a:ext cx="8856463" cy="3871306"/>
          </a:xfrm>
        </p:spPr>
        <p:txBody>
          <a:bodyPr/>
          <a:lstStyle/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ΠΑΝΕΛΛΗΝΙΟ ΠΡΩΤΑΘΛΗΜΑ 10.000Μ (7/5/2022)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ΠΑΝΕΛΛΗΝΙΟ ΠΡΩΤΑΘΛΗΜΑ ΒΑΔΗΝ 20.000Μ (8/5/2022)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ΕΥΡΩΠΑΪΚΟ ΚΥΠΕΛΛΟ 10.000Μ ( 28/5/2022)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ΒΑΛΚΑΝΙΚΟ ΠΡΩΤΑΘΛΗΜΑ Α/Γ (18-19/6/2022) 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ΠΑΝΕΛΛΗΝΙΟ ΠΡΩΤΑΘΛΗΜΑ Α/Γ (25-26/6/2022)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ΜΕΣΟΓΕΙΑΚΟΙ ΑΓΩΝΕΣ (1-4/7/2022)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ΠΑΓΚΟΣΜΙΟ ΠΡΩΤΑΘΛΗΜΑ Α/Γ (15-24/7/2022)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ΠΑΝΕΛΛΗΝΙΟ ΠΡΩΤΑΘΛΗΜΑ ΣΥΝΘΕΤΩΝ ΑΓΩΝΙΣΜΑΤΩΝ Α/Γ</a:t>
            </a: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ΕΥΡΩΠΑΪΚΟ ΠΡΩΤΑΘΛΗΜΑ Α/Γ (15-21/8/2022) </a:t>
            </a:r>
            <a:endParaRPr lang="en-US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l-GR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ΒΑΛΚΑΝΙΚΟ ΠΡΩΤΑΘΛΗΜΑ ΑΝΩΜΑΛΟΥ ΔΡΟΜΟΥ (6/11/2022)</a:t>
            </a:r>
            <a:endParaRPr lang="en-US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l-GR" sz="2000" b="1" u="sng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875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l-GR" sz="28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ΟΡΙΑ ΣΥΜΜΕΤΟΧΗΣ ΣΤΟ ΠΑΓΚΟΣΜΙΟ ΠΡΩΤΑΘΛΗΜΑ ΚΛΕΙΣΤΟΥ ΣΤΙΒΟΥ </a:t>
            </a:r>
            <a:endParaRPr lang="en-US" sz="28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3F9CB7E8-7683-4E05-A7BD-1A52016A9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626802"/>
              </p:ext>
            </p:extLst>
          </p:nvPr>
        </p:nvGraphicFramePr>
        <p:xfrm>
          <a:off x="35496" y="1556792"/>
          <a:ext cx="9073004" cy="5301208"/>
        </p:xfrm>
        <a:graphic>
          <a:graphicData uri="http://schemas.openxmlformats.org/drawingml/2006/table">
            <a:tbl>
              <a:tblPr/>
              <a:tblGrid>
                <a:gridCol w="1762382">
                  <a:extLst>
                    <a:ext uri="{9D8B030D-6E8A-4147-A177-3AD203B41FA5}">
                      <a16:colId xmlns:a16="http://schemas.microsoft.com/office/drawing/2014/main" val="2352990208"/>
                    </a:ext>
                  </a:extLst>
                </a:gridCol>
                <a:gridCol w="1109648">
                  <a:extLst>
                    <a:ext uri="{9D8B030D-6E8A-4147-A177-3AD203B41FA5}">
                      <a16:colId xmlns:a16="http://schemas.microsoft.com/office/drawing/2014/main" val="4161034889"/>
                    </a:ext>
                  </a:extLst>
                </a:gridCol>
                <a:gridCol w="1109648">
                  <a:extLst>
                    <a:ext uri="{9D8B030D-6E8A-4147-A177-3AD203B41FA5}">
                      <a16:colId xmlns:a16="http://schemas.microsoft.com/office/drawing/2014/main" val="495951497"/>
                    </a:ext>
                  </a:extLst>
                </a:gridCol>
                <a:gridCol w="1109648">
                  <a:extLst>
                    <a:ext uri="{9D8B030D-6E8A-4147-A177-3AD203B41FA5}">
                      <a16:colId xmlns:a16="http://schemas.microsoft.com/office/drawing/2014/main" val="2148585001"/>
                    </a:ext>
                  </a:extLst>
                </a:gridCol>
                <a:gridCol w="1109648">
                  <a:extLst>
                    <a:ext uri="{9D8B030D-6E8A-4147-A177-3AD203B41FA5}">
                      <a16:colId xmlns:a16="http://schemas.microsoft.com/office/drawing/2014/main" val="629807929"/>
                    </a:ext>
                  </a:extLst>
                </a:gridCol>
                <a:gridCol w="1109648">
                  <a:extLst>
                    <a:ext uri="{9D8B030D-6E8A-4147-A177-3AD203B41FA5}">
                      <a16:colId xmlns:a16="http://schemas.microsoft.com/office/drawing/2014/main" val="2545820684"/>
                    </a:ext>
                  </a:extLst>
                </a:gridCol>
                <a:gridCol w="1762382">
                  <a:extLst>
                    <a:ext uri="{9D8B030D-6E8A-4147-A177-3AD203B41FA5}">
                      <a16:colId xmlns:a16="http://schemas.microsoft.com/office/drawing/2014/main" val="196392320"/>
                    </a:ext>
                  </a:extLst>
                </a:gridCol>
              </a:tblGrid>
              <a:tr h="2735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Target Number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Indoor 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Outdoor 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Event 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Indoor 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Outdoor 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Target Number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465254"/>
                  </a:ext>
                </a:extLst>
              </a:tr>
              <a:tr h="50613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7.30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11.15 (100m)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60m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6.63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10.10 (100m)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52135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52.90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51.00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400m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46.50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45.00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17604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2:01.50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1:58.00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800m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1:46.70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1:44.00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163640"/>
                  </a:ext>
                </a:extLst>
              </a:tr>
              <a:tr h="2735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4:09.00 / 4:28.50 (Mile)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4:02.00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1500m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3:39.00 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3:33.00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232835"/>
                  </a:ext>
                </a:extLst>
              </a:tr>
              <a:tr h="50613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3:55.00  (Mile)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288946"/>
                  </a:ext>
                </a:extLst>
              </a:tr>
              <a:tr h="2735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8:49.00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8:30.00 /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3000m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7:50.00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7:40.00 /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171438"/>
                  </a:ext>
                </a:extLst>
              </a:tr>
              <a:tr h="50613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14:50.00 (5000)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13:10.00 (5000m)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995164"/>
                  </a:ext>
                </a:extLst>
              </a:tr>
              <a:tr h="50613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8.16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12.85 (100mH)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60m H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7.72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13.40 (110mH)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7998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 Standard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4x400 R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 Standard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552527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1.97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HJ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2.34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14655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4.75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PV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5.81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18916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6.80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LJ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8.22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892876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14.30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TJ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17.10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296696"/>
                  </a:ext>
                </a:extLst>
              </a:tr>
              <a:tr h="27358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18.30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SP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21.10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643695"/>
                  </a:ext>
                </a:extLst>
              </a:tr>
              <a:tr h="26720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 Standard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C.E.</a:t>
                      </a:r>
                    </a:p>
                  </a:txBody>
                  <a:tcPr marL="4763" marR="4763" marT="476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 Standard 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63" marR="4763" marT="4763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049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78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l-GR" sz="28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ΟΡΙΑ ΣΥΜΜΕΤΟΧΗΣ ΣΤΟ ΠΑΓΚΟΣΜΙΟ ΠΡΩΤΑΘΛΗΜΑ ΣΤΙΒΟΥ </a:t>
            </a:r>
            <a:endParaRPr lang="en-US" sz="28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B415E080-4AB5-4BDD-B3BF-BFBC9C0AA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62401"/>
              </p:ext>
            </p:extLst>
          </p:nvPr>
        </p:nvGraphicFramePr>
        <p:xfrm>
          <a:off x="35496" y="1602780"/>
          <a:ext cx="9073006" cy="5255226"/>
        </p:xfrm>
        <a:graphic>
          <a:graphicData uri="http://schemas.openxmlformats.org/drawingml/2006/table">
            <a:tbl>
              <a:tblPr/>
              <a:tblGrid>
                <a:gridCol w="1199596">
                  <a:extLst>
                    <a:ext uri="{9D8B030D-6E8A-4147-A177-3AD203B41FA5}">
                      <a16:colId xmlns:a16="http://schemas.microsoft.com/office/drawing/2014/main" val="2312605384"/>
                    </a:ext>
                  </a:extLst>
                </a:gridCol>
                <a:gridCol w="2534359">
                  <a:extLst>
                    <a:ext uri="{9D8B030D-6E8A-4147-A177-3AD203B41FA5}">
                      <a16:colId xmlns:a16="http://schemas.microsoft.com/office/drawing/2014/main" val="702116861"/>
                    </a:ext>
                  </a:extLst>
                </a:gridCol>
                <a:gridCol w="1605096">
                  <a:extLst>
                    <a:ext uri="{9D8B030D-6E8A-4147-A177-3AD203B41FA5}">
                      <a16:colId xmlns:a16="http://schemas.microsoft.com/office/drawing/2014/main" val="1795917498"/>
                    </a:ext>
                  </a:extLst>
                </a:gridCol>
                <a:gridCol w="2534359">
                  <a:extLst>
                    <a:ext uri="{9D8B030D-6E8A-4147-A177-3AD203B41FA5}">
                      <a16:colId xmlns:a16="http://schemas.microsoft.com/office/drawing/2014/main" val="304934508"/>
                    </a:ext>
                  </a:extLst>
                </a:gridCol>
                <a:gridCol w="1199596">
                  <a:extLst>
                    <a:ext uri="{9D8B030D-6E8A-4147-A177-3AD203B41FA5}">
                      <a16:colId xmlns:a16="http://schemas.microsoft.com/office/drawing/2014/main" val="3830405698"/>
                    </a:ext>
                  </a:extLst>
                </a:gridCol>
              </a:tblGrid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Number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Women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 Number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691797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10.05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11.15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281462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20.24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22.80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219874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44.90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51.35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545076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1:45.20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1:59.50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277158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3:35.00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4:04.20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151830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13:13.50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5000μ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15:10.00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147938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27:28.00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10,000μ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31:25.00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629323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02:11:30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Μαραθώνιος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02:29:30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723642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8:22.00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3000m </a:t>
                      </a:r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ΦΕ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317265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110μ ΕΜ / 100μ ΕΜ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12.84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410053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400μ ΕΜ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894965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2.33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Ύψος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955850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Επί Κοντώ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322540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Μήκος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636666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17.14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Τριπλούν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310364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Σφαίρα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643469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Δίσκος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63.50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193049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77.50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Σφύρα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72.50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696483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Ακόντιο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958056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Έπταθλο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888828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Δέκαθλο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295767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01:21:00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20km </a:t>
                      </a:r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Βάδην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01:31:00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70214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2:33:00 (3:50:00)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35km </a:t>
                      </a:r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Βάδην (50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km)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2:54:00 (4:25:00)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190625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at IWR + 6 from Top Lists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4x100</a:t>
                      </a:r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at IWR + 6 from Top Lists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743848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at IWR + 6 from Top Lists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4x400</a:t>
                      </a:r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at IWR + 6 from Top Lists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018499"/>
                  </a:ext>
                </a:extLst>
              </a:tr>
              <a:tr h="1946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12 at IWR + 4 from Top Lists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4x400</a:t>
                      </a:r>
                      <a:r>
                        <a:rPr lang="el-G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 Μικτή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12 at IWR + 4 from Top Lists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91" marR="4191" marT="4191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425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231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l-GR" sz="28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ΟΡΙΑ ΣΥΜΜΕΤΟΧΗΣ ΣΤΟ ΕΥΡΩΠΑΪΚΟ ΠΡΩΤΑΘΛΗΜΑ ΣΤΙΒΟΥ </a:t>
            </a:r>
            <a:endParaRPr lang="en-US" sz="28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20E98503-96AC-4C58-A40E-695668D6F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396290"/>
              </p:ext>
            </p:extLst>
          </p:nvPr>
        </p:nvGraphicFramePr>
        <p:xfrm>
          <a:off x="0" y="1556792"/>
          <a:ext cx="9144002" cy="5301210"/>
        </p:xfrm>
        <a:graphic>
          <a:graphicData uri="http://schemas.openxmlformats.org/drawingml/2006/table">
            <a:tbl>
              <a:tblPr/>
              <a:tblGrid>
                <a:gridCol w="1802102">
                  <a:extLst>
                    <a:ext uri="{9D8B030D-6E8A-4147-A177-3AD203B41FA5}">
                      <a16:colId xmlns:a16="http://schemas.microsoft.com/office/drawing/2014/main" val="3888513756"/>
                    </a:ext>
                  </a:extLst>
                </a:gridCol>
                <a:gridCol w="1557374">
                  <a:extLst>
                    <a:ext uri="{9D8B030D-6E8A-4147-A177-3AD203B41FA5}">
                      <a16:colId xmlns:a16="http://schemas.microsoft.com/office/drawing/2014/main" val="2154140654"/>
                    </a:ext>
                  </a:extLst>
                </a:gridCol>
                <a:gridCol w="2425050">
                  <a:extLst>
                    <a:ext uri="{9D8B030D-6E8A-4147-A177-3AD203B41FA5}">
                      <a16:colId xmlns:a16="http://schemas.microsoft.com/office/drawing/2014/main" val="1573851980"/>
                    </a:ext>
                  </a:extLst>
                </a:gridCol>
                <a:gridCol w="1557374">
                  <a:extLst>
                    <a:ext uri="{9D8B030D-6E8A-4147-A177-3AD203B41FA5}">
                      <a16:colId xmlns:a16="http://schemas.microsoft.com/office/drawing/2014/main" val="517944379"/>
                    </a:ext>
                  </a:extLst>
                </a:gridCol>
                <a:gridCol w="1802102">
                  <a:extLst>
                    <a:ext uri="{9D8B030D-6E8A-4147-A177-3AD203B41FA5}">
                      <a16:colId xmlns:a16="http://schemas.microsoft.com/office/drawing/2014/main" val="4293312330"/>
                    </a:ext>
                  </a:extLst>
                </a:gridCol>
              </a:tblGrid>
              <a:tr h="3134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Target Number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Men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Event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women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Target Number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760331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10.16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100μ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11.24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658424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20.43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200μ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23.05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751894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45.70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400μ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51.70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437674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32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1:45.90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800μ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2:00.40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32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1454700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3:36.00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1500μ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4:06.00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770290"/>
                  </a:ext>
                </a:extLst>
              </a:tr>
              <a:tr h="32490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13:24.00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5000μ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15:25.00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235255"/>
                  </a:ext>
                </a:extLst>
              </a:tr>
              <a:tr h="32490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27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28:15.00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10,000μ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32:20.00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27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027652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34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8:30.00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3000μ ΦΕ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9:39.00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34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23732"/>
                  </a:ext>
                </a:extLst>
              </a:tr>
              <a:tr h="32490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13.50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110μ ΕΜΠ / 100μ ΕΜΠ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12.93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008454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49.50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400μ ΕΜΠ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55.85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862708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N/A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4x100</a:t>
                      </a:r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μ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N/A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036539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N/A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4x400</a:t>
                      </a:r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μ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N/A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847621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2:14.30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Μαραθώνιος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2:32.00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780010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01:22:10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20km </a:t>
                      </a:r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Βάδην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01:32:15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834628"/>
                  </a:ext>
                </a:extLst>
              </a:tr>
              <a:tr h="1756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02:35:30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35km </a:t>
                      </a:r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Βάδην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02:55:00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35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522524"/>
                  </a:ext>
                </a:extLst>
              </a:tr>
              <a:tr h="32490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3:54:00 (50km)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4:25:00 (50km)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38897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2.30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Ύψος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1.95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975489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5.75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Επί Κοντώ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4.60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484402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8.10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Μήκος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6.79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054252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16.95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Τριπλούν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14.25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876978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20.85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Σφαίρα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18.20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994122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65.20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Δίσκος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60.50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716496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77.00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Σφύρα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71.80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342793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84.00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Ακόντιο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62.50 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647669"/>
                  </a:ext>
                </a:extLst>
              </a:tr>
              <a:tr h="17562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24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8100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10αθλο – 7αθλο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6250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24</a:t>
                      </a:r>
                    </a:p>
                  </a:txBody>
                  <a:tcPr marL="3749" marR="3749" marT="3749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204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51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ΗΜΕΡΟΜΗΝΙΕΣ ΚΛΕΙΔΙΑ ΓΙΑ ΤΟ 2022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377301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7/3/2022 Τελική ημερομηνία επίτευξης ορίων πρόκρισης για το Παγκόσμιο Πρωτάθλημα κλειστού στίβου 2022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30/11/2020 έως 29/5/2022 Τελική ημερομηνία επίτευξης ορίων πρόκρισης για το Παγκόσμιο Πρωτάθλημα στίβου 2022 για τον Μαραθώνιο και 35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βάδην.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27/12/2020 έως 26/6/2022 Τελική ημερομηνία επίτευξης ορίων πρόκρισης για το Παγκόσμιο Πρωτάθλημα στίβου 2022 για τα 10.000m, 20km βάδην , σκυταλοδρομίες  και σύνθετα αγωνίσματα</a:t>
            </a:r>
            <a:r>
              <a:rPr lang="el-GR" sz="11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27/6/2021 έως 26/6/2022 Τελική ημερομηνία επίτευξης ορίων πρόκρισης για το Παγκόσμιο Πρωτάθλημα στίβου 2022 για όλα τα άλλα αγωνίσματα.</a:t>
            </a:r>
            <a:endParaRPr lang="en-US" sz="1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451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ΗΜΕΡΟΜΗΝΙΕΣ ΚΛΕΙΔΙΑ ΓΙΑ ΤΟ 2022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377301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27/1/2021 έως 26/7/2022 Τελική ημερομηνία επίτευξης ορίων πρόκρισης για το Ευρωπαϊκό Πρωτάθλημα στίβου 2022 για τον Μαραθώνιο 20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 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και 35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βάδην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, 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10.000μ, και σύνθετα αγωνίσματα.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1/1/2021 έως 26/7/2022 Τελική ημερομηνία επίτευξης ορίων πρόκρισης για το Ευρωπαϊκό Πρωτάθλημα στίβου 2022 για τις σκυταλοδρομίες.</a:t>
            </a:r>
            <a:r>
              <a:rPr lang="el-GR" sz="11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27/7/2021 έως 26/7/2022 Τελική ημερομηνία επίτευξης ορίων πρόκρισης για το Ευρωπαϊκό Πρωτάθλημα στίβου 2022 για όλα τα άλλα αγωνίσματα.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4/10/2022 Τελική ημερομηνία για ένταξη στον Σχεδιασμό του Σ.Ε.Γ.Α.Σ. </a:t>
            </a:r>
            <a:r>
              <a:rPr lang="el-GR" sz="18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μεσο</a:t>
            </a:r>
            <a:r>
              <a:rPr lang="el-GR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κατάταξης στο </a:t>
            </a:r>
            <a:r>
              <a:rPr lang="en-US" sz="1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World Ranking.</a:t>
            </a:r>
          </a:p>
        </p:txBody>
      </p:sp>
      <p:pic>
        <p:nvPicPr>
          <p:cNvPr id="6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234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FF6600"/>
                </a:solidFill>
                <a:latin typeface="Bookman Old Style" panose="02050604050505020204" pitchFamily="18" charset="0"/>
              </a:rPr>
              <a:t>WORLD RANKING</a:t>
            </a:r>
            <a:endParaRPr lang="el-GR" sz="3600" b="1" dirty="0">
              <a:solidFill>
                <a:srgbClr val="FF66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542492"/>
            <a:ext cx="8229600" cy="377301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Είναι ο μέσος όρος μίας απόδοσης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(Result Score) 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από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minimum 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5 αγώνες, και η διάρκεια του κάθε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Result Score 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είναι 12-18 μήνες.</a:t>
            </a:r>
            <a:endParaRPr lang="en-US" sz="17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Βαθμός επίδοσης (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Performance Score)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βάση των </a:t>
            </a:r>
            <a:r>
              <a:rPr lang="el-GR" sz="1700" b="1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ισχύοντων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scoring tables 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της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W.A.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Βαθμός κατάταξης (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Placing Score) 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ανάλογα με την κατηγορία που ανήκει ο συγκεκριμένος αγώνας.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Η παγκόσμια κατάταξη ανανεώνεται  κάθε τρίτη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Για τα αγωνίσματα των 20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βάδην,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5000μ και των 3000μ ΦΕ υπολογίζονται 3 αγώνες και έχουν διαφορετικό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placing score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Για το αγώνισμα των 35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km 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βάδην, 10000μ, του μαραθωνίου δρόμου και των συνθέτων υπολογίζονται 2 αγώνες και έχουν διαφορετικό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placing score</a:t>
            </a: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Υπολογίζονται στον μέσο όρο και επιδόσεις από </a:t>
            </a:r>
            <a:r>
              <a:rPr lang="en-US" sz="17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similar events</a:t>
            </a:r>
          </a:p>
          <a:p>
            <a:pPr>
              <a:buFont typeface="Arial" panose="020B0604020202020204" pitchFamily="34" charset="0"/>
              <a:buChar char="•"/>
            </a:pPr>
            <a:endParaRPr lang="el-GR" sz="1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91447"/>
            <a:ext cx="1860798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959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1499</TotalTime>
  <Words>2156</Words>
  <Application>Microsoft Office PowerPoint</Application>
  <PresentationFormat>Προβολή στην οθόνη (4:3)</PresentationFormat>
  <Paragraphs>784</Paragraphs>
  <Slides>23</Slides>
  <Notes>2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0" baseType="lpstr">
      <vt:lpstr>Arial</vt:lpstr>
      <vt:lpstr>Bookman Old Style</vt:lpstr>
      <vt:lpstr>Calibri</vt:lpstr>
      <vt:lpstr>Cambria</vt:lpstr>
      <vt:lpstr>Wingdings</vt:lpstr>
      <vt:lpstr>Diseño predeterminado</vt:lpstr>
      <vt:lpstr>Worksheet</vt:lpstr>
      <vt:lpstr>Παρουσίαση του PowerPoint</vt:lpstr>
      <vt:lpstr>ΑΓΩΝΕΣ ΣΤΟΧΟΙ ΧΕΙΜΕΡΙΝΟΥ ΚΥΚΛΟΥ 2022 ΤΗΣ ΚΑΤΗΓΟΡΙΑΣ Α/Γ</vt:lpstr>
      <vt:lpstr>ΑΓΩΝΕΣ ΣΤΟΧΟΙ ΚΑΛΟΚΑΙΡΙΝΟΥ ΚΥΚΛΟΥ 2022 ΤΗΣ ΚΑΤΗΓΟΡΙΑΣ Α/Γ</vt:lpstr>
      <vt:lpstr>ΟΡΙΑ ΣΥΜΜΕΤΟΧΗΣ ΣΤΟ ΠΑΓΚΟΣΜΙΟ ΠΡΩΤΑΘΛΗΜΑ ΚΛΕΙΣΤΟΥ ΣΤΙΒΟΥ </vt:lpstr>
      <vt:lpstr>ΟΡΙΑ ΣΥΜΜΕΤΟΧΗΣ ΣΤΟ ΠΑΓΚΟΣΜΙΟ ΠΡΩΤΑΘΛΗΜΑ ΣΤΙΒΟΥ </vt:lpstr>
      <vt:lpstr>ΟΡΙΑ ΣΥΜΜΕΤΟΧΗΣ ΣΤΟ ΕΥΡΩΠΑΪΚΟ ΠΡΩΤΑΘΛΗΜΑ ΣΤΙΒΟΥ </vt:lpstr>
      <vt:lpstr>ΗΜΕΡΟΜΗΝΙΕΣ ΚΛΕΙΔΙΑ ΓΙΑ ΤΟ 2022</vt:lpstr>
      <vt:lpstr>ΗΜΕΡΟΜΗΝΙΕΣ ΚΛΕΙΔΙΑ ΓΙΑ ΤΟ 2022</vt:lpstr>
      <vt:lpstr>WORLD RANKING</vt:lpstr>
      <vt:lpstr>PLACING SCORE</vt:lpstr>
      <vt:lpstr>SIMILAR EVENTS </vt:lpstr>
      <vt:lpstr>SIMILAR EVENTS FOR RACE WALKING</vt:lpstr>
      <vt:lpstr>ΚΑΤΗΓΟΡΙΕΣ ΑΓΩΝΩΝ ΣΤΟ WORLD RANKING </vt:lpstr>
      <vt:lpstr>ΚΑΤΗΓΟΡΙΕΣ ΑΓΩΝΩΝ ΣΤΟ WORLD RANKING </vt:lpstr>
      <vt:lpstr>ΚΑΤΗΓΟΡΙΕΣ ΑΓΩΝΩΝ ΓΙΑ ΤΟ 2022</vt:lpstr>
      <vt:lpstr>ΚΑΤΗΓΟΡΙΕΣ ΑΓΩΝΩΝ ΓΙΑ ΤΟ 2022</vt:lpstr>
      <vt:lpstr>ΚΑΤΗΓΟΡΙΕΣ ΑΓΩΝΩΝ ΓΙΑ ΤΟ 2022</vt:lpstr>
      <vt:lpstr>I RUN CLEAN</vt:lpstr>
      <vt:lpstr>I RUN CLEAN</vt:lpstr>
      <vt:lpstr>ΒΑΣΙΚΟΣ ΣΤΟΧΟΣ ΤΗΣ ΟΜΟΣΠΟΝΔΙΑΣ </vt:lpstr>
      <vt:lpstr> ΑΘΛΗΤΕΣ ΔΥΟ ΤΑΧΥΤΗΤΩΝ </vt:lpstr>
      <vt:lpstr>ΤΙ ΚΑΝΕΙ Ο ΣΕΓΑΣ ?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Γιάννης</dc:creator>
  <cp:lastModifiedBy>Christos</cp:lastModifiedBy>
  <cp:revision>158</cp:revision>
  <dcterms:created xsi:type="dcterms:W3CDTF">2009-03-01T01:28:01Z</dcterms:created>
  <dcterms:modified xsi:type="dcterms:W3CDTF">2022-01-25T10:05:48Z</dcterms:modified>
</cp:coreProperties>
</file>