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9" r:id="rId3"/>
    <p:sldId id="280" r:id="rId4"/>
    <p:sldId id="290" r:id="rId5"/>
    <p:sldId id="321" r:id="rId6"/>
    <p:sldId id="322" r:id="rId7"/>
    <p:sldId id="324" r:id="rId8"/>
    <p:sldId id="313" r:id="rId9"/>
    <p:sldId id="312" r:id="rId10"/>
    <p:sldId id="314" r:id="rId11"/>
    <p:sldId id="328" r:id="rId12"/>
    <p:sldId id="303" r:id="rId13"/>
    <p:sldId id="317" r:id="rId14"/>
    <p:sldId id="329" r:id="rId15"/>
    <p:sldId id="330" r:id="rId16"/>
    <p:sldId id="291" r:id="rId17"/>
    <p:sldId id="331" r:id="rId18"/>
    <p:sldId id="284" r:id="rId19"/>
    <p:sldId id="285" r:id="rId20"/>
    <p:sldId id="286" r:id="rId21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28F14"/>
    <a:srgbClr val="E99315"/>
    <a:srgbClr val="FF9900"/>
    <a:srgbClr val="F7D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75" d="100"/>
          <a:sy n="75" d="100"/>
        </p:scale>
        <p:origin x="-1254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821CF-666C-4263-A907-C603680D86C0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:p14="http://schemas.microsoft.com/office/powerpoint/2010/main" val="50254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F3E9E-7093-44AE-9454-3A3F1157AAA8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:p14="http://schemas.microsoft.com/office/powerpoint/2010/main" val="348834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DBB1A-6486-49FC-B500-B5A303A065D8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:p14="http://schemas.microsoft.com/office/powerpoint/2010/main" val="181462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E7919-4B81-40ED-A6F1-0816AA1E518D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:p14="http://schemas.microsoft.com/office/powerpoint/2010/main" val="31320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41D38-C4C2-4493-BB3B-B482B795943D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:p14="http://schemas.microsoft.com/office/powerpoint/2010/main" val="408795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EBE35-6DF5-47CA-B76B-CE2C718A41ED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:p14="http://schemas.microsoft.com/office/powerpoint/2010/main" val="405938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39984-137F-4F75-B97A-61A7BC614AC3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:p14="http://schemas.microsoft.com/office/powerpoint/2010/main" val="94881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1DC33-6D71-47F4-9B24-AF3AC0E961C3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:p14="http://schemas.microsoft.com/office/powerpoint/2010/main" val="44075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CF67D-8987-42CE-B6BD-00AE20670F54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:p14="http://schemas.microsoft.com/office/powerpoint/2010/main" val="216801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04EA9-0A31-4006-8AA1-AB3086312F33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:p14="http://schemas.microsoft.com/office/powerpoint/2010/main" val="263332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4D9E7-5BDE-446F-BEC8-A4CA3D3F8ADD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:p14="http://schemas.microsoft.com/office/powerpoint/2010/main" val="267867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l-G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l-GR" smtClean="0"/>
              <a:t>Haga clic para modificar el estilo de texto del patrón</a:t>
            </a:r>
          </a:p>
          <a:p>
            <a:pPr lvl="1"/>
            <a:r>
              <a:rPr lang="es-ES" altLang="el-GR" smtClean="0"/>
              <a:t>Segundo nivel</a:t>
            </a:r>
          </a:p>
          <a:p>
            <a:pPr lvl="2"/>
            <a:r>
              <a:rPr lang="es-ES" altLang="el-GR" smtClean="0"/>
              <a:t>Tercer nivel</a:t>
            </a:r>
          </a:p>
          <a:p>
            <a:pPr lvl="3"/>
            <a:r>
              <a:rPr lang="es-ES" altLang="el-GR" smtClean="0"/>
              <a:t>Cuarto nivel</a:t>
            </a:r>
          </a:p>
          <a:p>
            <a:pPr lvl="4"/>
            <a:r>
              <a:rPr lang="es-ES" altLang="el-G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47426F5-9F45-40D9-A1BF-B30B25584CB9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5603302" y="908720"/>
            <a:ext cx="184731" cy="89255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l-GR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el-GR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5844545" y="5300083"/>
            <a:ext cx="2675476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ΑΘΗΝΑ  09/03/20</a:t>
            </a:r>
            <a:endParaRPr lang="el-G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2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26988"/>
            <a:ext cx="252095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Ορθογώνιο 11"/>
          <p:cNvSpPr/>
          <p:nvPr/>
        </p:nvSpPr>
        <p:spPr>
          <a:xfrm>
            <a:off x="1475656" y="692696"/>
            <a:ext cx="7773103" cy="489364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sz="36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ΚΑΤΗΓΟΡΙΑ Κ</a:t>
            </a: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18 (</a:t>
            </a:r>
            <a:r>
              <a:rPr lang="el-GR" sz="36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Α</a:t>
            </a:r>
            <a:r>
              <a:rPr lang="el-GR" sz="36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Κ)</a:t>
            </a:r>
            <a:endParaRPr lang="en-US" sz="3600" b="1" dirty="0" smtClean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defRPr/>
            </a:pPr>
            <a:endParaRPr lang="el-GR" sz="3600" b="1" dirty="0" smtClean="0">
              <a:ln w="11430"/>
              <a:solidFill>
                <a:srgbClr val="FF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l-GR" sz="3600" b="1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ΑΓΩΝΙΣΤΙΚΟΣ ΠΡΟΓΡΑΜΜΑΤΙΣΜΟΣ ΣΤΟΥΣ ΑΓΩΝΕΣ ΣΤΟΧΟΥΣ ΤΗΣ ΟΜΟΣΠΟΝΔΙΑΣ  2020</a:t>
            </a:r>
            <a:endParaRPr lang="en-US" sz="3600" b="1" dirty="0">
              <a:ln w="11430"/>
              <a:solidFill>
                <a:srgbClr val="FF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514350" indent="-514350">
              <a:buFontTx/>
              <a:buAutoNum type="arabicPeriod"/>
              <a:defRPr/>
            </a:pPr>
            <a:endParaRPr lang="el-GR" sz="3200" b="1" dirty="0" smtClean="0">
              <a:ln w="11430"/>
              <a:solidFill>
                <a:srgbClr val="FF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defRPr/>
            </a:pPr>
            <a:endParaRPr lang="el-GR" sz="3200" b="1" dirty="0">
              <a:ln w="11430"/>
              <a:solidFill>
                <a:srgbClr val="FF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514350" indent="-514350">
              <a:buAutoNum type="arabicPeriod"/>
              <a:defRPr/>
            </a:pPr>
            <a:endParaRPr lang="el-GR" sz="3200" b="1" dirty="0" smtClean="0">
              <a:ln w="11430"/>
              <a:solidFill>
                <a:srgbClr val="FF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523933"/>
              </p:ext>
            </p:extLst>
          </p:nvPr>
        </p:nvGraphicFramePr>
        <p:xfrm>
          <a:off x="323528" y="188640"/>
          <a:ext cx="8568953" cy="62646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63299"/>
                <a:gridCol w="2896759"/>
                <a:gridCol w="456095"/>
                <a:gridCol w="2822935"/>
                <a:gridCol w="1129865"/>
              </a:tblGrid>
              <a:tr h="34027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ΒΑΛΚΑΝΙΚΟ</a:t>
                      </a:r>
                      <a:r>
                        <a:rPr lang="el-GR" sz="1800" baseline="0" dirty="0" smtClean="0">
                          <a:solidFill>
                            <a:schemeClr val="tx1"/>
                          </a:solidFill>
                        </a:rPr>
                        <a:t> ΠΡΩΤ/ΜΑ</a:t>
                      </a:r>
                      <a:r>
                        <a:rPr lang="el-GR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l-G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</a:t>
                      </a:r>
                      <a:endParaRPr lang="el-GR" sz="18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40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ΑΓΩΝΙΣΜΑΤΑ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340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ΠΑΙΔΕΣ 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ΚΟΡΑΣΙΔΕΣ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328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328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328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328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1.500m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1.500m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328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3.000m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3.000m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328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110mH</a:t>
                      </a: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(91,4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cm</a:t>
                      </a: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100m H</a:t>
                      </a: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76,2cm</a:t>
                      </a: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328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2.000m Steeple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2.000m Steeple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328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Ύψος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Ύψος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328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Μήκος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Μήκος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328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Τριπλούν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Τριπλούν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328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Σφαίρα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(5kg)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Σφαίρα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(3kg)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328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Δίσκος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(1.5kg)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Δίσκος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(1kg)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328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Σφύρα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(5kg)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Σφύρα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(3kg)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328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Ακόντιο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(700g)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Ακόντιο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(700g)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639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ΣΚΥΤΑΛΟΔΡΟΜΙΑ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(4X1</a:t>
                      </a: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m)</a:t>
                      </a:r>
                      <a:endParaRPr lang="el-G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ΣΚΥΤΑΛΟΔΡΟΜΙΑ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(4X100m)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</a:tbl>
          </a:graphicData>
        </a:graphic>
      </p:graphicFrame>
      <p:pic>
        <p:nvPicPr>
          <p:cNvPr id="3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1619672" cy="144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42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547664" y="417023"/>
            <a:ext cx="5310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 smtClean="0">
                <a:solidFill>
                  <a:schemeClr val="bg1"/>
                </a:solidFill>
              </a:rPr>
              <a:t>ΒΑΛΚΑΝΙΚΟΙ   </a:t>
            </a:r>
            <a:r>
              <a:rPr lang="el-GR" sz="2800" dirty="0">
                <a:solidFill>
                  <a:schemeClr val="bg1"/>
                </a:solidFill>
              </a:rPr>
              <a:t>Κ</a:t>
            </a:r>
            <a:r>
              <a:rPr lang="en-US" sz="2800" dirty="0" smtClean="0">
                <a:solidFill>
                  <a:schemeClr val="bg1"/>
                </a:solidFill>
              </a:rPr>
              <a:t>18</a:t>
            </a:r>
            <a:endParaRPr lang="el-GR" sz="2800" dirty="0" smtClean="0">
              <a:solidFill>
                <a:schemeClr val="bg1"/>
              </a:solidFill>
            </a:endParaRPr>
          </a:p>
          <a:p>
            <a:pPr algn="ctr"/>
            <a:r>
              <a:rPr lang="el-GR" sz="2800" dirty="0">
                <a:solidFill>
                  <a:schemeClr val="bg1"/>
                </a:solidFill>
              </a:rPr>
              <a:t> ( </a:t>
            </a:r>
            <a:r>
              <a:rPr lang="en-US" sz="2800" dirty="0" err="1">
                <a:solidFill>
                  <a:schemeClr val="bg1"/>
                </a:solidFill>
              </a:rPr>
              <a:t>Kraijevo</a:t>
            </a:r>
            <a:r>
              <a:rPr lang="en-US" sz="2800" dirty="0">
                <a:solidFill>
                  <a:schemeClr val="bg1"/>
                </a:solidFill>
              </a:rPr>
              <a:t> / SRB</a:t>
            </a:r>
            <a:r>
              <a:rPr lang="el-GR" sz="2800" dirty="0">
                <a:solidFill>
                  <a:schemeClr val="bg1"/>
                </a:solidFill>
              </a:rPr>
              <a:t> ) 4 / </a:t>
            </a:r>
            <a:r>
              <a:rPr lang="en-US" sz="2800" dirty="0">
                <a:solidFill>
                  <a:schemeClr val="bg1"/>
                </a:solidFill>
              </a:rPr>
              <a:t>7</a:t>
            </a:r>
            <a:r>
              <a:rPr lang="el-GR" sz="2800" dirty="0" smtClean="0">
                <a:solidFill>
                  <a:schemeClr val="bg1"/>
                </a:solidFill>
              </a:rPr>
              <a:t>  </a:t>
            </a:r>
            <a:endParaRPr lang="el-GR" sz="2800" dirty="0">
              <a:solidFill>
                <a:schemeClr val="bg1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51520" y="2276873"/>
            <a:ext cx="842493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 smtClean="0">
              <a:solidFill>
                <a:schemeClr val="bg1"/>
              </a:solidFill>
            </a:endParaRPr>
          </a:p>
          <a:p>
            <a:r>
              <a:rPr lang="el-GR" sz="2400" dirty="0" smtClean="0">
                <a:solidFill>
                  <a:schemeClr val="bg1"/>
                </a:solidFill>
              </a:rPr>
              <a:t>ΑΓΩΝΑΣ ΚΡΙΤΗΡΙΟ: </a:t>
            </a:r>
            <a:r>
              <a:rPr lang="el-GR" sz="2400" dirty="0">
                <a:solidFill>
                  <a:schemeClr val="bg1"/>
                </a:solidFill>
              </a:rPr>
              <a:t>ΠΑΝ/ΝΙΟΙ Κ</a:t>
            </a:r>
            <a:r>
              <a:rPr lang="el-GR" sz="2400" dirty="0" smtClean="0">
                <a:solidFill>
                  <a:schemeClr val="bg1"/>
                </a:solidFill>
              </a:rPr>
              <a:t>18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l-GR" sz="2400" dirty="0" smtClean="0">
                <a:solidFill>
                  <a:schemeClr val="bg1"/>
                </a:solidFill>
              </a:rPr>
              <a:t> </a:t>
            </a:r>
            <a:r>
              <a:rPr lang="el-GR" sz="2400" dirty="0">
                <a:solidFill>
                  <a:schemeClr val="bg1"/>
                </a:solidFill>
              </a:rPr>
              <a:t>20 – 21 / 6</a:t>
            </a:r>
          </a:p>
          <a:p>
            <a:endParaRPr lang="el-GR" sz="2400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 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 ΕΠΙΛΟΓΗ ΤΩΝ ΑΘΛΗΤΩΝ – ΤΡΙΩΝ ΜΕ ΒΑΣΗ: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ΑΓΩΝΙΣΤΙΚΟ ΠΡΟΓΡΑΜΜΑ ΤΩΝ ΑΓΩΝΩΝ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ΤΟΝ ΑΓΩΝΙΣΤΚΟ ΠΡΟΓΡΑΜΜΑΤΙΣΜΟ ΤΟΥ ΑΘΛΗΤΗ –ΤΡΙΑΣ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ΤΗΝ ΕΠΙΤΕΥΞΗ ΟΡΙΩΝ ΓΙΑ ΤΟ ΕΥΡΩΠΑΪΚΟ Κ18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32455"/>
            <a:ext cx="1619672" cy="144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2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/>
          <a:lstStyle/>
          <a:p>
            <a:r>
              <a:rPr lang="el-GR" sz="4000" dirty="0">
                <a:solidFill>
                  <a:schemeClr val="bg1"/>
                </a:solidFill>
              </a:rPr>
              <a:t/>
            </a:r>
            <a:br>
              <a:rPr lang="el-GR" sz="4000" dirty="0">
                <a:solidFill>
                  <a:schemeClr val="bg1"/>
                </a:solidFill>
              </a:rPr>
            </a:br>
            <a:r>
              <a:rPr lang="el-GR" sz="3200" dirty="0" smtClean="0">
                <a:solidFill>
                  <a:schemeClr val="bg1"/>
                </a:solidFill>
              </a:rPr>
              <a:t> ΕΥΡΩΠΑΪΚΟ ΠΡΩΤΑΘΛΗΜΑ  </a:t>
            </a:r>
            <a:r>
              <a:rPr lang="el-GR" sz="3200" dirty="0">
                <a:solidFill>
                  <a:schemeClr val="bg1"/>
                </a:solidFill>
              </a:rPr>
              <a:t>Κ</a:t>
            </a:r>
            <a:r>
              <a:rPr lang="en-US" sz="3200" dirty="0" smtClean="0">
                <a:solidFill>
                  <a:schemeClr val="bg1"/>
                </a:solidFill>
              </a:rPr>
              <a:t>18</a:t>
            </a:r>
            <a:r>
              <a:rPr lang="el-GR" sz="3200" dirty="0" smtClean="0">
                <a:solidFill>
                  <a:schemeClr val="bg1"/>
                </a:solidFill>
              </a:rPr>
              <a:t>   </a:t>
            </a:r>
            <a:br>
              <a:rPr lang="el-GR" sz="3200" dirty="0" smtClean="0">
                <a:solidFill>
                  <a:schemeClr val="bg1"/>
                </a:solidFill>
              </a:rPr>
            </a:br>
            <a:r>
              <a:rPr lang="el-GR" sz="3600" dirty="0" smtClean="0">
                <a:solidFill>
                  <a:schemeClr val="bg1"/>
                </a:solidFill>
              </a:rPr>
              <a:t>(ΡΙΕΤΙ / ΙΤΑΛΙΑ  16 -</a:t>
            </a:r>
            <a:r>
              <a:rPr lang="el-GR" sz="3600" dirty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19 / 7)</a:t>
            </a:r>
            <a:r>
              <a:rPr lang="el-GR" sz="3600" dirty="0">
                <a:solidFill>
                  <a:schemeClr val="bg1"/>
                </a:solidFill>
              </a:rPr>
              <a:t/>
            </a:r>
            <a:br>
              <a:rPr lang="el-GR" sz="3600" dirty="0">
                <a:solidFill>
                  <a:schemeClr val="bg1"/>
                </a:solidFill>
              </a:rPr>
            </a:br>
            <a:endParaRPr lang="el-GR" sz="3600" dirty="0">
              <a:solidFill>
                <a:srgbClr val="FF66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pPr marL="0" indent="0" algn="ctr">
              <a:buNone/>
            </a:pPr>
            <a:r>
              <a:rPr lang="el-GR" i="1" dirty="0" smtClean="0">
                <a:solidFill>
                  <a:schemeClr val="bg1"/>
                </a:solidFill>
              </a:rPr>
              <a:t>          </a:t>
            </a:r>
            <a:endParaRPr lang="el-GR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8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l-GR" sz="2800" dirty="0">
              <a:solidFill>
                <a:srgbClr val="FF0000"/>
              </a:solidFill>
            </a:endParaRPr>
          </a:p>
        </p:txBody>
      </p:sp>
      <p:pic>
        <p:nvPicPr>
          <p:cNvPr id="5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31726"/>
            <a:ext cx="1475656" cy="131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90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114236"/>
              </p:ext>
            </p:extLst>
          </p:nvPr>
        </p:nvGraphicFramePr>
        <p:xfrm>
          <a:off x="251520" y="188641"/>
          <a:ext cx="8568952" cy="67161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30988"/>
                <a:gridCol w="2869919"/>
                <a:gridCol w="451868"/>
                <a:gridCol w="2796780"/>
                <a:gridCol w="1119397"/>
              </a:tblGrid>
              <a:tr h="28143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l-G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ΕΥΡΩΠΑΪΚΟ</a:t>
                      </a:r>
                      <a:r>
                        <a:rPr lang="el-GR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ΠΡΩΤΑΘΛΗΜΑ  </a:t>
                      </a:r>
                      <a:endParaRPr lang="el-GR" sz="18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81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ΑΓΩΝΙΣΜΑΤΑ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81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ΠΑΙΔΕΣ 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ΚΟΡΑΣΙΔΕΣ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71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71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71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71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71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1.500m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1.500m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71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3.000m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3.000m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71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110mH</a:t>
                      </a: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(91,4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cm</a:t>
                      </a: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100m H</a:t>
                      </a: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76,2cm</a:t>
                      </a: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71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400m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</a:t>
                      </a: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84,0cm</a:t>
                      </a: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400m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</a:t>
                      </a: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76,2cm</a:t>
                      </a: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71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2.000m Steeple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2.000m Steeple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71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Ύψος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Ύψος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71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Επί κοντώ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Επί κοντώ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71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Μήκος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Μήκος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71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Τριπλούν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Τριπλούν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71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Σφαίρα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(5kg)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Σφαίρα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(3kg)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71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Δίσκος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(1.5kg)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Δίσκος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(1kg)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71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Σφύρα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(5kg)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Σφύρα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(3kg)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301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Ακόντιο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(700g)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Ακόντιο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(700g)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71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10.000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l-G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ΒΑΔΗΝ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5.000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</a:t>
                      </a: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ΒΑΔΗΝ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370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ΔΕΚΑΘΛΟ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ΕΠΤΑΘΛΟ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5291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ΜΙΚΤΗ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(4X100X200X300X400m)</a:t>
                      </a:r>
                      <a:endParaRPr lang="el-G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ΜΙΚΤΗ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(4X100X200X300X400m)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</a:tbl>
          </a:graphicData>
        </a:graphic>
      </p:graphicFrame>
      <p:pic>
        <p:nvPicPr>
          <p:cNvPr id="3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32455"/>
            <a:ext cx="1619672" cy="144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54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487256"/>
              </p:ext>
            </p:extLst>
          </p:nvPr>
        </p:nvGraphicFramePr>
        <p:xfrm>
          <a:off x="0" y="-8"/>
          <a:ext cx="9036496" cy="6957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6939"/>
                <a:gridCol w="3400099"/>
                <a:gridCol w="2298758"/>
                <a:gridCol w="3015336"/>
                <a:gridCol w="155364"/>
              </a:tblGrid>
              <a:tr h="29451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l-G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ΕΥΡΩΠΑΪΚΟ</a:t>
                      </a:r>
                      <a:r>
                        <a:rPr lang="el-GR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ΠΡΩΤΑΘΛΗΜΑ  </a:t>
                      </a:r>
                      <a:endParaRPr lang="el-GR" sz="18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99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U18 ΠΑΙΔΩΝ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ΑΓΩΝΙΣΜΑΤΑ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U18 ΚΟΡΑΣΙΔΩΝ 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99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00" b="1" u="sng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ΟΡΙΑ ΣΕΓΑΣ ΕΥΡΩΠΑΊΚΟΥ 20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900" b="1" u="sng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ΟΡΙΑ ΣΕΓΑΣ ΕΥΡΩΠΑΊΚΟΥ 20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99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10.80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100m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11.90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99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21.70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200m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24.50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99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48.60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400m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55.60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99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1:52.80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800m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2:10.00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99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3:56.00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1.500m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4:31.00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99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8:35.00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3.000m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9:50.00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99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13.95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110/100m H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13.95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99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53:80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400m H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61.50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99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6:04.00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2.000m Steeple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7:02.00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99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2.06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Ύψος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1.78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99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4.80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Επί κοντώ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3.85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99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7.20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Μήκος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6.02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99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14.70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Τριπλούν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12.50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99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18.50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Σφαίρα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15.50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99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56.00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Δίσκος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45.00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99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69.00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Σφύρα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61.50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99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68.50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Ακόντιο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50.50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299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6.750Β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Δέκαθλο / Έπταθλο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5.100Β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353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45:50.00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10.000/5.000m βάδην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24:40.00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  <a:tr h="3109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Χωρίς όριο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4Χ100-200-300-400m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Χωρίς όριο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marL="63125" marR="63125" marT="0" marB="0"/>
                </a:tc>
              </a:tr>
            </a:tbl>
          </a:graphicData>
        </a:graphic>
      </p:graphicFrame>
      <p:pic>
        <p:nvPicPr>
          <p:cNvPr id="3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87605"/>
            <a:ext cx="1187624" cy="11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3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/>
          <a:lstStyle/>
          <a:p>
            <a:r>
              <a:rPr lang="el-GR" sz="4000" dirty="0">
                <a:solidFill>
                  <a:schemeClr val="bg1"/>
                </a:solidFill>
              </a:rPr>
              <a:t/>
            </a:r>
            <a:br>
              <a:rPr lang="el-GR" sz="4000" dirty="0">
                <a:solidFill>
                  <a:schemeClr val="bg1"/>
                </a:solidFill>
              </a:rPr>
            </a:br>
            <a:r>
              <a:rPr lang="el-GR" sz="3200" dirty="0" smtClean="0">
                <a:solidFill>
                  <a:schemeClr val="bg1"/>
                </a:solidFill>
              </a:rPr>
              <a:t> ΕΥΡΩΠΑΪΚΟ ΠΡΩΤΑΘΛΗΜΑ  </a:t>
            </a:r>
            <a:r>
              <a:rPr lang="el-GR" sz="3200" dirty="0">
                <a:solidFill>
                  <a:schemeClr val="bg1"/>
                </a:solidFill>
              </a:rPr>
              <a:t>Κ</a:t>
            </a:r>
            <a:r>
              <a:rPr lang="en-US" sz="3200" dirty="0" smtClean="0">
                <a:solidFill>
                  <a:schemeClr val="bg1"/>
                </a:solidFill>
              </a:rPr>
              <a:t>18</a:t>
            </a:r>
            <a:r>
              <a:rPr lang="el-GR" sz="3200" dirty="0" smtClean="0">
                <a:solidFill>
                  <a:schemeClr val="bg1"/>
                </a:solidFill>
              </a:rPr>
              <a:t>   </a:t>
            </a:r>
            <a:br>
              <a:rPr lang="el-GR" sz="3200" dirty="0" smtClean="0">
                <a:solidFill>
                  <a:schemeClr val="bg1"/>
                </a:solidFill>
              </a:rPr>
            </a:br>
            <a:r>
              <a:rPr lang="el-GR" sz="3600" dirty="0" smtClean="0">
                <a:solidFill>
                  <a:schemeClr val="bg1"/>
                </a:solidFill>
              </a:rPr>
              <a:t>(ΡΙΕΤΙ / ΙΤΑΛΙΑ  16 -</a:t>
            </a:r>
            <a:r>
              <a:rPr lang="el-GR" sz="3600" dirty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19 / 7)</a:t>
            </a:r>
            <a:r>
              <a:rPr lang="el-GR" sz="3600" dirty="0">
                <a:solidFill>
                  <a:schemeClr val="bg1"/>
                </a:solidFill>
              </a:rPr>
              <a:t/>
            </a:r>
            <a:br>
              <a:rPr lang="el-GR" sz="3600" dirty="0">
                <a:solidFill>
                  <a:schemeClr val="bg1"/>
                </a:solidFill>
              </a:rPr>
            </a:br>
            <a:endParaRPr lang="el-GR" sz="3600" dirty="0">
              <a:solidFill>
                <a:srgbClr val="FF66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pPr marL="0" indent="0" algn="ctr">
              <a:buNone/>
            </a:pPr>
            <a:r>
              <a:rPr lang="el-GR" i="1" dirty="0" smtClean="0">
                <a:solidFill>
                  <a:schemeClr val="bg1"/>
                </a:solidFill>
              </a:rPr>
              <a:t>          </a:t>
            </a:r>
            <a:endParaRPr lang="el-GR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800" dirty="0" smtClean="0">
                <a:solidFill>
                  <a:schemeClr val="bg1"/>
                </a:solidFill>
              </a:rPr>
              <a:t> </a:t>
            </a:r>
            <a:r>
              <a:rPr lang="el-GR" sz="2400" dirty="0" smtClean="0">
                <a:solidFill>
                  <a:schemeClr val="bg1"/>
                </a:solidFill>
              </a:rPr>
              <a:t>ΔΙΚΑΙΩΜΑ ΣΥΜΜΕΤΟΧΗΣ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chemeClr val="bg1"/>
                </a:solidFill>
              </a:rPr>
              <a:t>ΑΘΛΗΤΕΣ ΑΘΛΗΤΡΙΕΣ ΠΟΥ ΕΧΟΥΝ ΕΠΙΤΥΧΕΙ ΤΑ ΟΡΙΑ ΣΤΟΥΣ ΑΓΩΝΕΣ ΚΡΙΤΗΡΙΑ. (ΜΕΧΡΙ 5/7)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chemeClr val="bg1"/>
                </a:solidFill>
              </a:rPr>
              <a:t> ΜΕΧΡΙ ΔΥΟ ΑΘΛΗΤΕΣ  ΚΑΙ ΔΥΟ ΑΘΛΗΤΡΙΕΣ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chemeClr val="bg1"/>
                </a:solidFill>
              </a:rPr>
              <a:t>ΗΛΙΚΙΕΣ ΣΥΜΜΕΤΟΧΗΣ (2003 &amp; 2004)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800" dirty="0" smtClean="0">
                <a:solidFill>
                  <a:srgbClr val="FF0000"/>
                </a:solidFill>
              </a:rPr>
              <a:t>(ΤΕΛΙΚΗ </a:t>
            </a:r>
            <a:r>
              <a:rPr lang="el-GR" sz="2800" dirty="0">
                <a:solidFill>
                  <a:srgbClr val="FF0000"/>
                </a:solidFill>
              </a:rPr>
              <a:t>ΔΗΛΩΣΗ </a:t>
            </a:r>
            <a:r>
              <a:rPr lang="el-GR" sz="2800" dirty="0" smtClean="0">
                <a:solidFill>
                  <a:srgbClr val="FF0000"/>
                </a:solidFill>
              </a:rPr>
              <a:t>06 </a:t>
            </a:r>
            <a:r>
              <a:rPr lang="el-GR" sz="2800" dirty="0">
                <a:solidFill>
                  <a:srgbClr val="FF0000"/>
                </a:solidFill>
              </a:rPr>
              <a:t>/ 7</a:t>
            </a:r>
            <a:r>
              <a:rPr lang="el-GR" sz="2800" dirty="0" smtClean="0">
                <a:solidFill>
                  <a:srgbClr val="FF0000"/>
                </a:solidFill>
              </a:rPr>
              <a:t>)</a:t>
            </a:r>
            <a:endParaRPr lang="el-GR" sz="2800" dirty="0">
              <a:solidFill>
                <a:srgbClr val="FF0000"/>
              </a:solidFill>
            </a:endParaRPr>
          </a:p>
        </p:txBody>
      </p:sp>
      <p:pic>
        <p:nvPicPr>
          <p:cNvPr id="5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32656"/>
            <a:ext cx="1115616" cy="106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51520" y="-1"/>
            <a:ext cx="82809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000" b="1" dirty="0" smtClean="0">
              <a:solidFill>
                <a:schemeClr val="bg1"/>
              </a:solidFill>
            </a:endParaRPr>
          </a:p>
          <a:p>
            <a:endParaRPr lang="el-GR" sz="2000" b="1" dirty="0">
              <a:solidFill>
                <a:schemeClr val="bg1"/>
              </a:solidFill>
            </a:endParaRPr>
          </a:p>
          <a:p>
            <a:pPr algn="ctr"/>
            <a:r>
              <a:rPr lang="el-GR" sz="2400" b="1" dirty="0" smtClean="0">
                <a:solidFill>
                  <a:schemeClr val="bg1"/>
                </a:solidFill>
              </a:rPr>
              <a:t>ΣΥΜΜΕΤΟΧΗ ΑΘΛΗΤΩΝ </a:t>
            </a:r>
            <a:r>
              <a:rPr lang="el-GR" sz="2400" dirty="0" smtClean="0">
                <a:solidFill>
                  <a:schemeClr val="bg1"/>
                </a:solidFill>
              </a:rPr>
              <a:t>: ΠΡΟΫΠΟΘΕΣΕΙΣ </a:t>
            </a:r>
          </a:p>
          <a:p>
            <a:r>
              <a:rPr lang="el-GR" sz="2000" dirty="0" smtClean="0">
                <a:solidFill>
                  <a:schemeClr val="bg1"/>
                </a:solidFill>
              </a:rPr>
              <a:t> </a:t>
            </a:r>
          </a:p>
          <a:p>
            <a:endParaRPr lang="el-GR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chemeClr val="bg1"/>
                </a:solidFill>
              </a:rPr>
              <a:t>1</a:t>
            </a:r>
            <a:r>
              <a:rPr lang="el-GR" sz="2000" dirty="0">
                <a:solidFill>
                  <a:schemeClr val="bg1"/>
                </a:solidFill>
              </a:rPr>
              <a:t>. Αν το όριο το έχουν πετύχει πάνω από δύο (2) αθλητές-</a:t>
            </a:r>
            <a:r>
              <a:rPr lang="el-GR" sz="2000" dirty="0" err="1">
                <a:solidFill>
                  <a:schemeClr val="bg1"/>
                </a:solidFill>
              </a:rPr>
              <a:t>τριες</a:t>
            </a:r>
            <a:r>
              <a:rPr lang="el-GR" sz="2000" dirty="0">
                <a:solidFill>
                  <a:schemeClr val="bg1"/>
                </a:solidFill>
              </a:rPr>
              <a:t>, συμμετέχουν εκείνοι που έχουν την καλύτερη επίδοση και έχουν επιβεβαιώσει αυτήν κατά την διάρκεια του Πανελληνίου Πρωταθλήματος </a:t>
            </a:r>
            <a:r>
              <a:rPr lang="el-GR" sz="2000" dirty="0" smtClean="0">
                <a:solidFill>
                  <a:schemeClr val="bg1"/>
                </a:solidFill>
              </a:rPr>
              <a:t> Κ18.</a:t>
            </a:r>
            <a:r>
              <a:rPr lang="el-GR" sz="2000" dirty="0">
                <a:solidFill>
                  <a:schemeClr val="bg1"/>
                </a:solidFill>
              </a:rPr>
              <a:t/>
            </a:r>
            <a:br>
              <a:rPr lang="el-GR" sz="2000" dirty="0">
                <a:solidFill>
                  <a:schemeClr val="bg1"/>
                </a:solidFill>
              </a:rPr>
            </a:br>
            <a:r>
              <a:rPr lang="el-GR" sz="2000" dirty="0">
                <a:solidFill>
                  <a:schemeClr val="bg1"/>
                </a:solidFill>
              </a:rPr>
              <a:t>2. Για τα όρια που θα επιτευχθούν στον κλειστό στίβο, απαραίτητη προϋπόθεση για τη συμμετοχή στο Ευρωπαϊκό Πρωτάθλημα , είναι να τα επιβεβαιώσουν οι αθλητές – </a:t>
            </a:r>
            <a:r>
              <a:rPr lang="el-GR" sz="2000" dirty="0" err="1">
                <a:solidFill>
                  <a:schemeClr val="bg1"/>
                </a:solidFill>
              </a:rPr>
              <a:t>τριες</a:t>
            </a:r>
            <a:r>
              <a:rPr lang="el-GR" sz="2000" dirty="0">
                <a:solidFill>
                  <a:schemeClr val="bg1"/>
                </a:solidFill>
              </a:rPr>
              <a:t> και κατά την διάρκεια </a:t>
            </a:r>
            <a:r>
              <a:rPr lang="el-GR" sz="2000" dirty="0" smtClean="0">
                <a:solidFill>
                  <a:schemeClr val="bg1"/>
                </a:solidFill>
              </a:rPr>
              <a:t>των πανελληνίων </a:t>
            </a:r>
            <a:r>
              <a:rPr lang="el-GR" sz="2000" dirty="0" err="1" smtClean="0">
                <a:solidFill>
                  <a:schemeClr val="bg1"/>
                </a:solidFill>
              </a:rPr>
              <a:t>πρωταθλήματων</a:t>
            </a:r>
            <a:r>
              <a:rPr lang="el-GR" sz="2000" dirty="0" smtClean="0">
                <a:solidFill>
                  <a:schemeClr val="bg1"/>
                </a:solidFill>
              </a:rPr>
              <a:t>  </a:t>
            </a:r>
            <a:r>
              <a:rPr lang="el-GR" sz="2000" dirty="0">
                <a:solidFill>
                  <a:schemeClr val="bg1"/>
                </a:solidFill>
              </a:rPr>
              <a:t>Ανοικτού Στίβου </a:t>
            </a:r>
            <a:r>
              <a:rPr lang="el-GR" sz="2000" dirty="0" smtClean="0">
                <a:solidFill>
                  <a:schemeClr val="bg1"/>
                </a:solidFill>
              </a:rPr>
              <a:t>Κ20 </a:t>
            </a:r>
            <a:r>
              <a:rPr lang="el-GR" sz="2000" dirty="0">
                <a:solidFill>
                  <a:schemeClr val="bg1"/>
                </a:solidFill>
              </a:rPr>
              <a:t>και </a:t>
            </a:r>
            <a:r>
              <a:rPr lang="el-GR" sz="2000" dirty="0" smtClean="0">
                <a:solidFill>
                  <a:schemeClr val="bg1"/>
                </a:solidFill>
              </a:rPr>
              <a:t>Κ18.</a:t>
            </a:r>
            <a:r>
              <a:rPr lang="el-GR" sz="2000" dirty="0">
                <a:solidFill>
                  <a:schemeClr val="bg1"/>
                </a:solidFill>
              </a:rPr>
              <a:t/>
            </a:r>
            <a:br>
              <a:rPr lang="el-GR" sz="2000" dirty="0">
                <a:solidFill>
                  <a:schemeClr val="bg1"/>
                </a:solidFill>
              </a:rPr>
            </a:br>
            <a:r>
              <a:rPr lang="el-GR" sz="2000" dirty="0">
                <a:solidFill>
                  <a:schemeClr val="bg1"/>
                </a:solidFill>
              </a:rPr>
              <a:t>3. Προϋπόθεση για την συμμετοχή στην ομάδα των αθλητών-τριών είναι η επιβεβαίωση του ορίου, η πιστοποίηση της καλής κατάστασης της υγείας τους (τραυματισμοί, ασθένειες, κλπ), την χρονική περίοδο πριν την αναχώρηση για τη διεθνή συνάντηση.</a:t>
            </a:r>
            <a:br>
              <a:rPr lang="el-GR" sz="2000" dirty="0">
                <a:solidFill>
                  <a:schemeClr val="bg1"/>
                </a:solidFill>
              </a:rPr>
            </a:br>
            <a:r>
              <a:rPr lang="el-GR" sz="2000" dirty="0">
                <a:solidFill>
                  <a:schemeClr val="bg1"/>
                </a:solidFill>
              </a:rPr>
              <a:t>4. Απαραίτητη προϋπόθεση για την συμμετοχή στο Ευρωπαϊκό Πρωτάθλημα Κ18, είναι εξέταση αυτών που πέτυχαν τα όρια (στη διάρκεια του αγώνα ) από </a:t>
            </a:r>
            <a:r>
              <a:rPr lang="el-GR" sz="2000" dirty="0" err="1">
                <a:solidFill>
                  <a:schemeClr val="bg1"/>
                </a:solidFill>
              </a:rPr>
              <a:t>Doping</a:t>
            </a:r>
            <a:r>
              <a:rPr lang="el-GR" sz="2000" dirty="0">
                <a:solidFill>
                  <a:schemeClr val="bg1"/>
                </a:solidFill>
              </a:rPr>
              <a:t> </a:t>
            </a:r>
            <a:r>
              <a:rPr lang="el-GR" sz="2000" dirty="0" err="1">
                <a:solidFill>
                  <a:schemeClr val="bg1"/>
                </a:solidFill>
              </a:rPr>
              <a:t>Control</a:t>
            </a:r>
            <a:r>
              <a:rPr lang="el-GR" sz="2000" dirty="0">
                <a:solidFill>
                  <a:schemeClr val="bg1"/>
                </a:solidFill>
              </a:rPr>
              <a:t> </a:t>
            </a:r>
            <a:r>
              <a:rPr lang="el-GR" sz="2000" dirty="0" smtClean="0">
                <a:solidFill>
                  <a:schemeClr val="bg1"/>
                </a:solidFill>
              </a:rPr>
              <a:t>.</a:t>
            </a:r>
            <a:r>
              <a:rPr lang="el-GR" sz="2000" dirty="0">
                <a:solidFill>
                  <a:schemeClr val="bg1"/>
                </a:solidFill>
              </a:rPr>
              <a:t/>
            </a:r>
            <a:br>
              <a:rPr lang="el-GR" sz="2000" dirty="0">
                <a:solidFill>
                  <a:schemeClr val="bg1"/>
                </a:solidFill>
              </a:rPr>
            </a:br>
            <a:endParaRPr lang="el-GR" sz="2000" u="sng" dirty="0">
              <a:solidFill>
                <a:schemeClr val="bg1"/>
              </a:solidFill>
            </a:endParaRPr>
          </a:p>
        </p:txBody>
      </p:sp>
      <p:pic>
        <p:nvPicPr>
          <p:cNvPr id="3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912"/>
            <a:ext cx="1619672" cy="144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4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51520" y="-1"/>
            <a:ext cx="828092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000" b="1" dirty="0" smtClean="0">
              <a:solidFill>
                <a:schemeClr val="bg1"/>
              </a:solidFill>
            </a:endParaRPr>
          </a:p>
          <a:p>
            <a:endParaRPr lang="el-GR" sz="2000" b="1" dirty="0">
              <a:solidFill>
                <a:schemeClr val="bg1"/>
              </a:solidFill>
            </a:endParaRPr>
          </a:p>
          <a:p>
            <a:pPr algn="ctr"/>
            <a:r>
              <a:rPr lang="el-GR" sz="2400" b="1" dirty="0" smtClean="0">
                <a:solidFill>
                  <a:schemeClr val="bg1"/>
                </a:solidFill>
              </a:rPr>
              <a:t>ΣΥΜΜΕΤΟΧΗ ΑΘΛΗΤΩΝ </a:t>
            </a:r>
            <a:r>
              <a:rPr lang="el-GR" sz="2400" dirty="0" smtClean="0">
                <a:solidFill>
                  <a:schemeClr val="bg1"/>
                </a:solidFill>
              </a:rPr>
              <a:t>: ΠΡΟΫΠΟΘΕΣΕΙΣ </a:t>
            </a:r>
            <a:r>
              <a:rPr lang="el-GR" sz="2400" dirty="0">
                <a:solidFill>
                  <a:schemeClr val="bg1"/>
                </a:solidFill>
              </a:rPr>
              <a:t/>
            </a:r>
            <a:br>
              <a:rPr lang="el-GR" sz="2400" dirty="0">
                <a:solidFill>
                  <a:schemeClr val="bg1"/>
                </a:solidFill>
              </a:rPr>
            </a:br>
            <a:endParaRPr lang="el-GR" sz="2400" dirty="0" smtClean="0">
              <a:solidFill>
                <a:schemeClr val="bg1"/>
              </a:solidFill>
            </a:endParaRPr>
          </a:p>
          <a:p>
            <a:pPr algn="ctr"/>
            <a:endParaRPr lang="el-GR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chemeClr val="bg1"/>
                </a:solidFill>
              </a:rPr>
              <a:t>5</a:t>
            </a:r>
            <a:r>
              <a:rPr lang="el-GR" sz="2000" dirty="0">
                <a:solidFill>
                  <a:schemeClr val="bg1"/>
                </a:solidFill>
              </a:rPr>
              <a:t>. Για να αναγνωρισθεί μια επίδοση ως όριο πρόκρισης, όσον αφορά τα δρομικά αγωνίσματα θα πρέπει να επισυνάπτεται το Φώτο-Φίνις καθώς και να αναγράφεται η ταχύτητα του ανέμου ( ταχύτητες – οριζόντια άλματα) όταν πρόκειται για αγωνίσματα που το παραπάνω στοιχείο λαμβάνεται υπ’ όψη για την αναγνώριση της επίδοσης.</a:t>
            </a:r>
            <a:br>
              <a:rPr lang="el-GR" sz="2000" dirty="0">
                <a:solidFill>
                  <a:schemeClr val="bg1"/>
                </a:solidFill>
              </a:rPr>
            </a:br>
            <a:r>
              <a:rPr lang="el-GR" sz="2000" dirty="0">
                <a:solidFill>
                  <a:schemeClr val="bg1"/>
                </a:solidFill>
              </a:rPr>
              <a:t>6. Για το αγώνισμα του άλματος τριπλούν, απαραίτητη προϋπόθεση για αναγνώριση ορίου πρόκρισης, είναι η επίδοση όσο αφορά τους αθλητές Κ18 να έχει επιτευχθεί από βαλβίδα 13 μέτρων και για τις αθλήτριες Κ18 αντίστοιχα, από βαλβίδα 11 μέτρων</a:t>
            </a:r>
            <a:r>
              <a:rPr lang="el-GR" sz="2000" dirty="0" smtClean="0">
                <a:solidFill>
                  <a:schemeClr val="bg1"/>
                </a:solidFill>
              </a:rPr>
              <a:t>.</a:t>
            </a:r>
            <a:r>
              <a:rPr lang="el-GR" sz="2000" dirty="0">
                <a:solidFill>
                  <a:schemeClr val="bg1"/>
                </a:solidFill>
              </a:rPr>
              <a:t/>
            </a:r>
            <a:br>
              <a:rPr lang="el-GR" sz="2000" dirty="0">
                <a:solidFill>
                  <a:schemeClr val="bg1"/>
                </a:solidFill>
              </a:rPr>
            </a:br>
            <a:r>
              <a:rPr lang="el-GR" sz="2000" dirty="0">
                <a:solidFill>
                  <a:schemeClr val="bg1"/>
                </a:solidFill>
              </a:rPr>
              <a:t>7</a:t>
            </a:r>
            <a:r>
              <a:rPr lang="el-GR" sz="2000" dirty="0" smtClean="0">
                <a:solidFill>
                  <a:schemeClr val="bg1"/>
                </a:solidFill>
              </a:rPr>
              <a:t>. </a:t>
            </a:r>
            <a:r>
              <a:rPr lang="el-GR" sz="2000" dirty="0">
                <a:solidFill>
                  <a:schemeClr val="bg1"/>
                </a:solidFill>
              </a:rPr>
              <a:t>Τέλος απαραίτητη προϋπόθεση για την συμμετοχή είναι, να έχει λάβει ο αθλητής –</a:t>
            </a:r>
            <a:r>
              <a:rPr lang="el-GR" sz="2000" dirty="0" err="1">
                <a:solidFill>
                  <a:schemeClr val="bg1"/>
                </a:solidFill>
              </a:rPr>
              <a:t>τρια</a:t>
            </a:r>
            <a:r>
              <a:rPr lang="el-GR" sz="2000" dirty="0">
                <a:solidFill>
                  <a:schemeClr val="bg1"/>
                </a:solidFill>
              </a:rPr>
              <a:t> πιστοποίηση εκπαίδευσης στο πρόγραμμα </a:t>
            </a:r>
            <a:r>
              <a:rPr lang="el-GR" sz="2000" dirty="0" err="1">
                <a:solidFill>
                  <a:schemeClr val="bg1"/>
                </a:solidFill>
              </a:rPr>
              <a:t>αντι</a:t>
            </a:r>
            <a:r>
              <a:rPr lang="el-GR" sz="2000" dirty="0">
                <a:solidFill>
                  <a:schemeClr val="bg1"/>
                </a:solidFill>
              </a:rPr>
              <a:t>-</a:t>
            </a:r>
            <a:r>
              <a:rPr lang="el-GR" sz="2000" dirty="0" err="1">
                <a:solidFill>
                  <a:schemeClr val="bg1"/>
                </a:solidFill>
              </a:rPr>
              <a:t>ντόπινκ</a:t>
            </a:r>
            <a:r>
              <a:rPr lang="el-GR" sz="2000" dirty="0">
                <a:solidFill>
                  <a:schemeClr val="bg1"/>
                </a:solidFill>
              </a:rPr>
              <a:t> της Ευρωπαϊκής Ομοσπονδίας το ‘’I </a:t>
            </a:r>
            <a:r>
              <a:rPr lang="el-GR" sz="2000" dirty="0" err="1">
                <a:solidFill>
                  <a:schemeClr val="bg1"/>
                </a:solidFill>
              </a:rPr>
              <a:t>run</a:t>
            </a:r>
            <a:r>
              <a:rPr lang="el-GR" sz="2000" dirty="0">
                <a:solidFill>
                  <a:schemeClr val="bg1"/>
                </a:solidFill>
              </a:rPr>
              <a:t> </a:t>
            </a:r>
            <a:r>
              <a:rPr lang="el-GR" sz="2000" dirty="0" err="1">
                <a:solidFill>
                  <a:schemeClr val="bg1"/>
                </a:solidFill>
              </a:rPr>
              <a:t>clean</a:t>
            </a:r>
            <a:r>
              <a:rPr lang="el-GR" sz="2000" dirty="0" smtClean="0">
                <a:solidFill>
                  <a:schemeClr val="bg1"/>
                </a:solidFill>
              </a:rPr>
              <a:t>’’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chemeClr val="bg1"/>
                </a:solidFill>
              </a:rPr>
              <a:t>8. Να είναι κάτοχος Ελληνικού διαβατηρίου.</a:t>
            </a:r>
            <a:r>
              <a:rPr lang="el-GR" sz="2000" u="sng" dirty="0">
                <a:solidFill>
                  <a:schemeClr val="bg1"/>
                </a:solidFill>
              </a:rPr>
              <a:t/>
            </a:r>
            <a:br>
              <a:rPr lang="el-GR" sz="2000" u="sng" dirty="0">
                <a:solidFill>
                  <a:schemeClr val="bg1"/>
                </a:solidFill>
              </a:rPr>
            </a:br>
            <a:endParaRPr lang="el-GR" sz="2000" u="sng" dirty="0">
              <a:solidFill>
                <a:schemeClr val="bg1"/>
              </a:solidFill>
            </a:endParaRPr>
          </a:p>
        </p:txBody>
      </p:sp>
      <p:pic>
        <p:nvPicPr>
          <p:cNvPr id="3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32455"/>
            <a:ext cx="1619672" cy="144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5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>
                <a:solidFill>
                  <a:srgbClr val="FF6600"/>
                </a:solidFill>
              </a:rPr>
              <a:t>ΔΙΕΘΝΗ ΣΥΝΑΝΤΗΣΗ </a:t>
            </a:r>
            <a:br>
              <a:rPr lang="el-GR" sz="2800" dirty="0" smtClean="0">
                <a:solidFill>
                  <a:srgbClr val="FF6600"/>
                </a:solidFill>
              </a:rPr>
            </a:br>
            <a:r>
              <a:rPr lang="el-GR" sz="2800" dirty="0" smtClean="0">
                <a:solidFill>
                  <a:srgbClr val="FF6600"/>
                </a:solidFill>
              </a:rPr>
              <a:t>ΕΛΛΑΔΑ – ΚΥΠΡΟΣ </a:t>
            </a:r>
            <a:r>
              <a:rPr lang="el-GR" sz="3600" dirty="0" smtClean="0">
                <a:solidFill>
                  <a:srgbClr val="FF6600"/>
                </a:solidFill>
              </a:rPr>
              <a:t/>
            </a:r>
            <a:br>
              <a:rPr lang="el-GR" sz="3600" dirty="0" smtClean="0">
                <a:solidFill>
                  <a:srgbClr val="FF6600"/>
                </a:solidFill>
              </a:rPr>
            </a:br>
            <a:r>
              <a:rPr lang="el-GR" sz="3600" dirty="0" smtClean="0">
                <a:solidFill>
                  <a:srgbClr val="FF6600"/>
                </a:solidFill>
              </a:rPr>
              <a:t>ΛΕΥΚΩΣΙΑ 22 – 23 / 7</a:t>
            </a:r>
            <a:endParaRPr lang="el-GR" sz="3600" dirty="0">
              <a:solidFill>
                <a:srgbClr val="FF66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0" lvl="0" indent="0" algn="ctr">
              <a:buNone/>
            </a:pPr>
            <a:r>
              <a:rPr lang="el-GR" sz="1800" dirty="0" smtClean="0">
                <a:solidFill>
                  <a:schemeClr val="bg1"/>
                </a:solidFill>
              </a:rPr>
              <a:t> </a:t>
            </a:r>
          </a:p>
          <a:p>
            <a:pPr marL="0" lvl="0" indent="0" algn="ctr">
              <a:buNone/>
            </a:pPr>
            <a:r>
              <a:rPr lang="el-GR" sz="2800" dirty="0" smtClean="0">
                <a:solidFill>
                  <a:schemeClr val="bg1"/>
                </a:solidFill>
              </a:rPr>
              <a:t>ΣΥΓΚΡΟΤΗΣΗ ΟΜΑΔΑΣ </a:t>
            </a:r>
            <a:endParaRPr lang="el-GR" sz="2800" dirty="0">
              <a:solidFill>
                <a:schemeClr val="bg1"/>
              </a:solidFill>
            </a:endParaRPr>
          </a:p>
          <a:p>
            <a:pPr lvl="0"/>
            <a:r>
              <a:rPr lang="el-GR" sz="2400" dirty="0" smtClean="0">
                <a:solidFill>
                  <a:schemeClr val="bg1"/>
                </a:solidFill>
              </a:rPr>
              <a:t>Όλα τα αγωνίσματα (πλην Βάδην)</a:t>
            </a:r>
          </a:p>
          <a:p>
            <a:pPr lvl="0"/>
            <a:r>
              <a:rPr lang="el-GR" sz="2400" dirty="0" smtClean="0">
                <a:solidFill>
                  <a:schemeClr val="bg1"/>
                </a:solidFill>
              </a:rPr>
              <a:t>Δύο αθλητές – </a:t>
            </a:r>
            <a:r>
              <a:rPr lang="el-GR" sz="2400" dirty="0" err="1" smtClean="0">
                <a:solidFill>
                  <a:schemeClr val="bg1"/>
                </a:solidFill>
              </a:rPr>
              <a:t>τριες</a:t>
            </a:r>
            <a:r>
              <a:rPr lang="el-GR" sz="2400" dirty="0" smtClean="0">
                <a:solidFill>
                  <a:schemeClr val="bg1"/>
                </a:solidFill>
              </a:rPr>
              <a:t> σε κάθε αγώνισμα</a:t>
            </a:r>
          </a:p>
          <a:p>
            <a:r>
              <a:rPr lang="el-GR" sz="2400" dirty="0">
                <a:solidFill>
                  <a:schemeClr val="bg1"/>
                </a:solidFill>
              </a:rPr>
              <a:t>Βασικό κριτήριο το Παν/νιο Πρωτάθλημα Κ18</a:t>
            </a:r>
          </a:p>
          <a:p>
            <a:pPr lvl="0"/>
            <a:endParaRPr lang="el-GR" sz="2400" dirty="0">
              <a:solidFill>
                <a:schemeClr val="bg1"/>
              </a:solidFill>
            </a:endParaRPr>
          </a:p>
          <a:p>
            <a:pPr lvl="0"/>
            <a:r>
              <a:rPr lang="el-GR" sz="2400" dirty="0" smtClean="0">
                <a:solidFill>
                  <a:srgbClr val="00B050"/>
                </a:solidFill>
              </a:rPr>
              <a:t>Θα εξαιρεθούν οι αθλητές -</a:t>
            </a:r>
            <a:r>
              <a:rPr lang="el-GR" sz="2400" dirty="0" err="1" smtClean="0">
                <a:solidFill>
                  <a:srgbClr val="00B050"/>
                </a:solidFill>
              </a:rPr>
              <a:t>τριες</a:t>
            </a:r>
            <a:r>
              <a:rPr lang="el-GR" sz="2400" dirty="0" smtClean="0">
                <a:solidFill>
                  <a:srgbClr val="00B050"/>
                </a:solidFill>
              </a:rPr>
              <a:t> που συμμετείχαν με την Εθνική ομάδα στο Βαλκανικό </a:t>
            </a:r>
            <a:r>
              <a:rPr lang="el-GR" sz="2400" dirty="0">
                <a:solidFill>
                  <a:srgbClr val="00B050"/>
                </a:solidFill>
              </a:rPr>
              <a:t>Κ</a:t>
            </a:r>
            <a:r>
              <a:rPr lang="en-US" sz="2400" dirty="0" smtClean="0">
                <a:solidFill>
                  <a:srgbClr val="00B050"/>
                </a:solidFill>
              </a:rPr>
              <a:t>18</a:t>
            </a:r>
            <a:r>
              <a:rPr lang="en-US" sz="2400" dirty="0">
                <a:solidFill>
                  <a:srgbClr val="00B050"/>
                </a:solidFill>
              </a:rPr>
              <a:t>,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l-GR" sz="2400" dirty="0" smtClean="0">
                <a:solidFill>
                  <a:srgbClr val="00B050"/>
                </a:solidFill>
              </a:rPr>
              <a:t>και Ευρωπαϊκό </a:t>
            </a:r>
            <a:r>
              <a:rPr lang="el-GR" sz="2400" dirty="0">
                <a:solidFill>
                  <a:srgbClr val="00B050"/>
                </a:solidFill>
              </a:rPr>
              <a:t>Κ</a:t>
            </a:r>
            <a:r>
              <a:rPr lang="el-GR" sz="2400" dirty="0" smtClean="0">
                <a:solidFill>
                  <a:srgbClr val="00B050"/>
                </a:solidFill>
              </a:rPr>
              <a:t>18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endParaRPr lang="el-GR" sz="2400" dirty="0" smtClean="0">
              <a:solidFill>
                <a:schemeClr val="bg1"/>
              </a:solidFill>
            </a:endParaRPr>
          </a:p>
          <a:p>
            <a:endParaRPr lang="el-GR" sz="1800" dirty="0">
              <a:solidFill>
                <a:schemeClr val="bg1"/>
              </a:solidFill>
            </a:endParaRPr>
          </a:p>
        </p:txBody>
      </p:sp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512168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5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r>
              <a:rPr lang="el-GR" sz="3600" dirty="0" smtClean="0">
                <a:solidFill>
                  <a:srgbClr val="FF6600"/>
                </a:solidFill>
              </a:rPr>
              <a:t>ΖΗΤΟΥΜΕΝΟ: Η ΣΥΝΕΡΓΑΣΙΑ</a:t>
            </a:r>
            <a:endParaRPr lang="el-GR" sz="3600" dirty="0">
              <a:solidFill>
                <a:srgbClr val="FF66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752528"/>
          </a:xfrm>
        </p:spPr>
        <p:txBody>
          <a:bodyPr/>
          <a:lstStyle/>
          <a:p>
            <a:pPr marL="0" lvl="0" indent="0">
              <a:buNone/>
            </a:pPr>
            <a:endParaRPr lang="el-GR" sz="2000" dirty="0">
              <a:solidFill>
                <a:schemeClr val="bg1"/>
              </a:solidFill>
            </a:endParaRPr>
          </a:p>
          <a:p>
            <a:r>
              <a:rPr lang="el-GR" sz="1800" b="1" dirty="0">
                <a:solidFill>
                  <a:schemeClr val="bg1"/>
                </a:solidFill>
              </a:rPr>
              <a:t> </a:t>
            </a:r>
            <a:r>
              <a:rPr lang="el-GR" sz="2000" b="1" dirty="0" smtClean="0">
                <a:solidFill>
                  <a:schemeClr val="bg1"/>
                </a:solidFill>
              </a:rPr>
              <a:t>Οι προπονητές των αθλητών που έχουν ενταχθεί στην </a:t>
            </a:r>
            <a:r>
              <a:rPr lang="el-GR" sz="2000" b="1" dirty="0" err="1" smtClean="0">
                <a:solidFill>
                  <a:schemeClr val="bg1"/>
                </a:solidFill>
              </a:rPr>
              <a:t>Προεθνική</a:t>
            </a:r>
            <a:r>
              <a:rPr lang="el-GR" sz="2000" b="1" dirty="0" smtClean="0">
                <a:solidFill>
                  <a:schemeClr val="bg1"/>
                </a:solidFill>
              </a:rPr>
              <a:t> ομάδα, οπωσδήποτε να υποβάλλουν άμεσα  αγωνιστικό πλάνο.</a:t>
            </a:r>
          </a:p>
          <a:p>
            <a:endParaRPr lang="el-GR" sz="2000" dirty="0" smtClean="0">
              <a:solidFill>
                <a:schemeClr val="bg1"/>
              </a:solidFill>
            </a:endParaRPr>
          </a:p>
          <a:p>
            <a:endParaRPr lang="el-GR" sz="2000" dirty="0">
              <a:solidFill>
                <a:schemeClr val="bg1"/>
              </a:solidFill>
            </a:endParaRPr>
          </a:p>
          <a:p>
            <a:r>
              <a:rPr lang="el-GR" sz="2000" b="1" dirty="0" smtClean="0">
                <a:solidFill>
                  <a:schemeClr val="bg1"/>
                </a:solidFill>
              </a:rPr>
              <a:t>Συχνή ενημέρωση της αγωνιστικής πορείας των αθλητών που γυμνάζουν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r>
              <a:rPr lang="el-GR" sz="2000" b="1" dirty="0" smtClean="0">
                <a:solidFill>
                  <a:schemeClr val="bg1"/>
                </a:solidFill>
              </a:rPr>
              <a:t> </a:t>
            </a:r>
          </a:p>
          <a:p>
            <a:endParaRPr lang="el-GR" sz="2000" b="1" dirty="0" smtClean="0">
              <a:solidFill>
                <a:schemeClr val="bg1"/>
              </a:solidFill>
            </a:endParaRPr>
          </a:p>
          <a:p>
            <a:endParaRPr lang="el-GR" sz="2000" b="1" dirty="0">
              <a:solidFill>
                <a:schemeClr val="bg1"/>
              </a:solidFill>
            </a:endParaRPr>
          </a:p>
          <a:p>
            <a:r>
              <a:rPr lang="el-GR" sz="2000" b="1" dirty="0" smtClean="0">
                <a:solidFill>
                  <a:schemeClr val="bg1"/>
                </a:solidFill>
              </a:rPr>
              <a:t>Κορύφωση της απόδοσης των αθλητών στους αγώνες στόχους. </a:t>
            </a:r>
            <a:endParaRPr lang="el-GR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l-GR" sz="2000" dirty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188"/>
            <a:ext cx="1403648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1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384856"/>
            <a:ext cx="7715200" cy="1143000"/>
          </a:xfrm>
        </p:spPr>
        <p:txBody>
          <a:bodyPr/>
          <a:lstStyle/>
          <a:p>
            <a:r>
              <a:rPr lang="en-US" sz="2800" b="1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800" b="1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l-GR" sz="2800" b="1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ΑΓΩΝΙΣΤΙΚΟΣ </a:t>
            </a:r>
            <a:r>
              <a:rPr lang="el-GR" sz="28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ΠΡΟΓΡΑΜΜΑΤΙΣΜΟΣ </a:t>
            </a:r>
            <a:r>
              <a:rPr lang="el-GR" sz="2800" b="1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l-GR" sz="2800" b="1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l-GR" sz="2800" b="1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ΣΤΟΥΣ </a:t>
            </a:r>
            <a:r>
              <a:rPr lang="el-GR" sz="28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ΑΓΩΝΕΣ ΣΤΟΧΟΥΣ </a:t>
            </a:r>
            <a:r>
              <a:rPr lang="el-GR" sz="2800" b="1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l-GR" sz="2800" b="1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l-GR" sz="2800" b="1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ΤΗΣ </a:t>
            </a:r>
            <a:r>
              <a:rPr lang="el-GR" sz="28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ΟΜΟΣΠΟΝΔΙΑΣ  </a:t>
            </a:r>
            <a:r>
              <a:rPr lang="el-GR" sz="2800" b="1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</a:t>
            </a:r>
            <a:r>
              <a:rPr lang="en-US" sz="2800" b="1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</a:t>
            </a:r>
            <a:r>
              <a:rPr lang="en-US" sz="28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8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611560" y="2690336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  <a:defRPr/>
            </a:pPr>
            <a:r>
              <a:rPr lang="el-GR" sz="2800" b="1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ΔΙΕΘΝΕΙΣ ΑΓΩΝΕΣ  2020</a:t>
            </a:r>
            <a:r>
              <a:rPr lang="en-US" sz="2800" b="1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l-GR" sz="2800" b="1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marL="514350" indent="-514350">
              <a:buAutoNum type="arabicPeriod"/>
              <a:defRPr/>
            </a:pPr>
            <a:endParaRPr lang="el-GR" sz="2800" b="1" dirty="0">
              <a:ln w="11430"/>
              <a:solidFill>
                <a:srgbClr val="FF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el-GR" sz="2800" b="1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ΠΛΑΙΣΙΟ </a:t>
            </a:r>
            <a:r>
              <a:rPr lang="el-GR" sz="28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ΑΓΩΝΩΝ ΕΠΙΤΕΥΞΗΣ </a:t>
            </a:r>
            <a:r>
              <a:rPr lang="el-GR" sz="2800" b="1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ΕΠΙΔΟΣΕΩΝ</a:t>
            </a:r>
          </a:p>
          <a:p>
            <a:pPr marL="514350" indent="-514350">
              <a:buFontTx/>
              <a:buAutoNum type="arabicPeriod"/>
              <a:defRPr/>
            </a:pPr>
            <a:endParaRPr lang="el-GR" sz="2800" b="1" dirty="0" smtClean="0">
              <a:ln w="11430"/>
              <a:solidFill>
                <a:srgbClr val="FF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el-GR" sz="28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ΔΙΑΔΙΚΑΣΙΑ ΣΥΜΜΕΤΟΧΗΣ</a:t>
            </a:r>
            <a:r>
              <a:rPr lang="el-GR" sz="2800" b="1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el-GR" sz="2800" b="1" dirty="0">
              <a:ln w="11430"/>
              <a:solidFill>
                <a:srgbClr val="FF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416" y="116632"/>
            <a:ext cx="1619672" cy="153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6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>
              <a:solidFill>
                <a:srgbClr val="FF66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4608512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>
                <a:solidFill>
                  <a:schemeClr val="bg1"/>
                </a:solidFill>
              </a:rPr>
              <a:t> 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l-GR" b="1" dirty="0" smtClean="0">
                <a:solidFill>
                  <a:schemeClr val="bg1"/>
                </a:solidFill>
              </a:rPr>
              <a:t>ΥΓΕΙΑ </a:t>
            </a:r>
            <a:r>
              <a:rPr lang="el-GR" b="1" dirty="0">
                <a:solidFill>
                  <a:schemeClr val="bg1"/>
                </a:solidFill>
              </a:rPr>
              <a:t>ΠΑΝΩ ΑΠΌ ΟΛΑ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l-GR" dirty="0" smtClean="0">
                <a:solidFill>
                  <a:schemeClr val="bg1"/>
                </a:solidFill>
              </a:rPr>
              <a:t>ΚΑΛΗ ΕΠΙΤΥΧΙΑ ΣΕ ΟΛΟΥΣ ΤΟΥΣ ΑΘΛΗΤΕΣ ΜΑΣ </a:t>
            </a:r>
          </a:p>
          <a:p>
            <a:pPr algn="ctr"/>
            <a:r>
              <a:rPr lang="el-GR" dirty="0" smtClean="0">
                <a:solidFill>
                  <a:schemeClr val="bg1"/>
                </a:solidFill>
              </a:rPr>
              <a:t>ΣΑΣ ΕΥΧΑΡΙΣΤΩ</a:t>
            </a:r>
          </a:p>
          <a:p>
            <a:pPr marL="0" indent="0" algn="r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ΑΠ</a:t>
            </a:r>
            <a:r>
              <a:rPr lang="en-US" sz="2400" dirty="0" smtClean="0">
                <a:solidFill>
                  <a:schemeClr val="bg1"/>
                </a:solidFill>
              </a:rPr>
              <a:t>O</a:t>
            </a:r>
            <a:r>
              <a:rPr lang="el-GR" sz="2400" dirty="0" smtClean="0">
                <a:solidFill>
                  <a:schemeClr val="bg1"/>
                </a:solidFill>
              </a:rPr>
              <a:t>ΣΤΟΛΟΣ  ΑΠΟΣΤΟΛΟΠΟΥΛΟΣ</a:t>
            </a:r>
          </a:p>
          <a:p>
            <a:pPr marL="0" indent="0" algn="r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ΕΘΝΙΚΟΣ ΠΡΟΠΟΝΗΤΗΣ </a:t>
            </a:r>
            <a:r>
              <a:rPr lang="el-GR" sz="2400" dirty="0">
                <a:solidFill>
                  <a:schemeClr val="bg1"/>
                </a:solidFill>
              </a:rPr>
              <a:t>Κ</a:t>
            </a:r>
            <a:r>
              <a:rPr lang="en-US" sz="2400" dirty="0" smtClean="0">
                <a:solidFill>
                  <a:schemeClr val="bg1"/>
                </a:solidFill>
              </a:rPr>
              <a:t>18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648"/>
            <a:ext cx="2016894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www.european-athletics.org/imgml/events-logos/2020/2020-3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6935"/>
            <a:ext cx="2592958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3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08912" cy="1143000"/>
          </a:xfrm>
        </p:spPr>
        <p:txBody>
          <a:bodyPr/>
          <a:lstStyle/>
          <a:p>
            <a:r>
              <a:rPr lang="el-GR" sz="4000" i="1" dirty="0">
                <a:solidFill>
                  <a:srgbClr val="FF0000"/>
                </a:solidFill>
              </a:rPr>
              <a:t>ΔΙΕΘΝΕΙΣ </a:t>
            </a:r>
            <a:r>
              <a:rPr lang="el-GR" sz="4000" i="1" dirty="0" smtClean="0">
                <a:solidFill>
                  <a:srgbClr val="FF0000"/>
                </a:solidFill>
              </a:rPr>
              <a:t>ΑΓΩΝΕΣ</a:t>
            </a:r>
            <a:r>
              <a:rPr lang="en-US" sz="4000" i="1" dirty="0" smtClean="0">
                <a:solidFill>
                  <a:srgbClr val="FF0000"/>
                </a:solidFill>
              </a:rPr>
              <a:t> </a:t>
            </a:r>
            <a:r>
              <a:rPr lang="el-GR" sz="4000" i="1" dirty="0" smtClean="0">
                <a:solidFill>
                  <a:srgbClr val="FF0000"/>
                </a:solidFill>
              </a:rPr>
              <a:t>Κ</a:t>
            </a:r>
            <a:r>
              <a:rPr lang="en-US" sz="4000" i="1" dirty="0" smtClean="0">
                <a:solidFill>
                  <a:srgbClr val="FF0000"/>
                </a:solidFill>
              </a:rPr>
              <a:t>18 2020</a:t>
            </a:r>
            <a:endParaRPr lang="el-GR" sz="4000" dirty="0">
              <a:solidFill>
                <a:srgbClr val="FF66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0" indent="0" algn="ctr">
              <a:buNone/>
            </a:pPr>
            <a:r>
              <a:rPr lang="el-GR" i="1" dirty="0" smtClean="0">
                <a:solidFill>
                  <a:schemeClr val="bg1"/>
                </a:solidFill>
              </a:rPr>
              <a:t>        </a:t>
            </a:r>
            <a:endParaRPr lang="el-GR" i="1" dirty="0" smtClean="0">
              <a:solidFill>
                <a:srgbClr val="FF0000"/>
              </a:solidFill>
            </a:endParaRPr>
          </a:p>
          <a:p>
            <a:r>
              <a:rPr lang="el-GR" sz="2800" dirty="0" smtClean="0">
                <a:solidFill>
                  <a:schemeClr val="bg1"/>
                </a:solidFill>
              </a:rPr>
              <a:t>ΒΑΛΚΑΝΙΚΟΙ ΑΓΩΝΕΣ ΒΑΔΗΝ (ΟΥΚΡΑΝΙΑ) 14/3 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ΒΑΛΚΑΝΙΚΟΙ  ΑΓΩΝΕΣ </a:t>
            </a:r>
            <a:r>
              <a:rPr lang="el-GR" sz="2800" dirty="0">
                <a:solidFill>
                  <a:schemeClr val="bg1"/>
                </a:solidFill>
              </a:rPr>
              <a:t>Κ</a:t>
            </a:r>
            <a:r>
              <a:rPr lang="en-US" sz="2800" dirty="0" smtClean="0">
                <a:solidFill>
                  <a:schemeClr val="bg1"/>
                </a:solidFill>
              </a:rPr>
              <a:t>18</a:t>
            </a:r>
            <a:r>
              <a:rPr lang="el-GR" sz="2800" dirty="0" smtClean="0">
                <a:solidFill>
                  <a:schemeClr val="bg1"/>
                </a:solidFill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</a:rPr>
              <a:t>Kraijevo</a:t>
            </a:r>
            <a:r>
              <a:rPr lang="en-US" sz="2800" dirty="0" smtClean="0">
                <a:solidFill>
                  <a:schemeClr val="bg1"/>
                </a:solidFill>
              </a:rPr>
              <a:t> / SRB</a:t>
            </a:r>
            <a:r>
              <a:rPr lang="el-GR" sz="2800" dirty="0" smtClean="0">
                <a:solidFill>
                  <a:schemeClr val="bg1"/>
                </a:solidFill>
              </a:rPr>
              <a:t> ) </a:t>
            </a:r>
            <a:r>
              <a:rPr lang="el-GR" sz="2800" dirty="0">
                <a:solidFill>
                  <a:schemeClr val="bg1"/>
                </a:solidFill>
              </a:rPr>
              <a:t>4</a:t>
            </a:r>
            <a:r>
              <a:rPr lang="el-GR" sz="2800" dirty="0" smtClean="0">
                <a:solidFill>
                  <a:schemeClr val="bg1"/>
                </a:solidFill>
              </a:rPr>
              <a:t> / </a:t>
            </a:r>
            <a:r>
              <a:rPr lang="en-US" sz="2800" dirty="0" smtClean="0">
                <a:solidFill>
                  <a:schemeClr val="bg1"/>
                </a:solidFill>
              </a:rPr>
              <a:t>7</a:t>
            </a:r>
            <a:endParaRPr lang="el-GR" sz="2800" dirty="0" smtClean="0">
              <a:solidFill>
                <a:schemeClr val="bg1"/>
              </a:solidFill>
            </a:endParaRPr>
          </a:p>
          <a:p>
            <a:r>
              <a:rPr lang="el-GR" sz="2800" dirty="0" smtClean="0">
                <a:solidFill>
                  <a:schemeClr val="bg1"/>
                </a:solidFill>
              </a:rPr>
              <a:t>ΕΥΡΩΠΑΪΚΟ ΠΡΩΤ/ΜΑ  Κ18 16-19/7 (Ριέτι / ΙΤΑΛΙΑ)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ΔΙΕΘΝΗΣ ΣΥΝ/ΣΗ ΕΛΛΑΔΑΣ – ΚΥΠΡΟΥ                    ΚΥΠΡΟΣ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l-GR" sz="2800" dirty="0" smtClean="0">
                <a:solidFill>
                  <a:schemeClr val="bg1"/>
                </a:solidFill>
              </a:rPr>
              <a:t> 22  &amp; 23 / </a:t>
            </a:r>
            <a:r>
              <a:rPr lang="el-GR" sz="2800" dirty="0">
                <a:solidFill>
                  <a:schemeClr val="bg1"/>
                </a:solidFill>
              </a:rPr>
              <a:t>7</a:t>
            </a:r>
            <a:endParaRPr lang="el-GR" sz="2800" dirty="0" smtClean="0">
              <a:solidFill>
                <a:schemeClr val="bg1"/>
              </a:solidFill>
            </a:endParaRPr>
          </a:p>
          <a:p>
            <a:r>
              <a:rPr lang="el-GR" sz="2800" dirty="0" smtClean="0">
                <a:solidFill>
                  <a:schemeClr val="bg1"/>
                </a:solidFill>
              </a:rPr>
              <a:t>ΠΑΓΚΟΣΜΙΑ ΓΥΜΝΑΣΙΑΔΑ 17-24/10 </a:t>
            </a:r>
            <a:r>
              <a:rPr lang="el-GR" sz="2800" dirty="0" err="1" smtClean="0">
                <a:solidFill>
                  <a:schemeClr val="bg1"/>
                </a:solidFill>
              </a:rPr>
              <a:t>Τζινγιανγκ</a:t>
            </a:r>
            <a:r>
              <a:rPr lang="el-GR" sz="2800" dirty="0" smtClean="0">
                <a:solidFill>
                  <a:schemeClr val="bg1"/>
                </a:solidFill>
              </a:rPr>
              <a:t>/ΚΙΝΑ</a:t>
            </a:r>
          </a:p>
          <a:p>
            <a:endParaRPr lang="el-GR" sz="2800" dirty="0">
              <a:solidFill>
                <a:schemeClr val="bg1"/>
              </a:solidFill>
            </a:endParaRPr>
          </a:p>
        </p:txBody>
      </p:sp>
      <p:pic>
        <p:nvPicPr>
          <p:cNvPr id="5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192" y="260648"/>
            <a:ext cx="161967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7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7848872" cy="1080120"/>
          </a:xfrm>
        </p:spPr>
        <p:txBody>
          <a:bodyPr/>
          <a:lstStyle/>
          <a:p>
            <a:pPr marL="514350" indent="-514350">
              <a:tabLst>
                <a:tab pos="8075613" algn="l"/>
              </a:tabLst>
              <a:defRPr/>
            </a:pPr>
            <a:r>
              <a:rPr lang="el-GR" sz="28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ΠΛΑΙΣΙΟ ΑΓΩΝΩΝ ΕΠΙΤΕΥΞΗΣ ΕΠΙΔΟΣΕΩΝ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257800"/>
          </a:xfrm>
        </p:spPr>
        <p:txBody>
          <a:bodyPr/>
          <a:lstStyle/>
          <a:p>
            <a:pPr marL="0" indent="0" algn="ctr">
              <a:buNone/>
            </a:pPr>
            <a:r>
              <a:rPr lang="el-GR" i="1" dirty="0" smtClean="0">
                <a:solidFill>
                  <a:schemeClr val="bg1"/>
                </a:solidFill>
              </a:rPr>
              <a:t>          </a:t>
            </a:r>
            <a:r>
              <a:rPr lang="el-GR" i="1" dirty="0" smtClean="0">
                <a:solidFill>
                  <a:srgbClr val="FF0000"/>
                </a:solidFill>
              </a:rPr>
              <a:t> </a:t>
            </a:r>
            <a:r>
              <a:rPr lang="el-GR" i="1" dirty="0" smtClean="0">
                <a:solidFill>
                  <a:schemeClr val="bg1"/>
                </a:solidFill>
              </a:rPr>
              <a:t>ΠΑΝ/ΝΙΑ ΠΡΩΤΑΘΛΗΜΑΤΑ 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ΠΑΝ/ΝΙΟΙ ΣΧΟΛΙΚΟΙ  6 - 7  /</a:t>
            </a:r>
            <a:r>
              <a:rPr lang="el-GR" sz="2800" dirty="0">
                <a:solidFill>
                  <a:schemeClr val="bg1"/>
                </a:solidFill>
              </a:rPr>
              <a:t> </a:t>
            </a:r>
            <a:r>
              <a:rPr lang="el-GR" sz="2800" dirty="0" smtClean="0">
                <a:solidFill>
                  <a:schemeClr val="bg1"/>
                </a:solidFill>
              </a:rPr>
              <a:t>5</a:t>
            </a:r>
          </a:p>
          <a:p>
            <a:endParaRPr lang="el-GR" sz="2800" dirty="0" smtClean="0">
              <a:solidFill>
                <a:schemeClr val="bg1"/>
              </a:solidFill>
            </a:endParaRPr>
          </a:p>
          <a:p>
            <a:r>
              <a:rPr lang="el-GR" sz="2800" dirty="0">
                <a:solidFill>
                  <a:schemeClr val="bg1"/>
                </a:solidFill>
              </a:rPr>
              <a:t>ΠΑΝ/ΝΙΟΙ Κ</a:t>
            </a:r>
            <a:r>
              <a:rPr lang="el-GR" sz="2800" dirty="0" smtClean="0">
                <a:solidFill>
                  <a:schemeClr val="bg1"/>
                </a:solidFill>
              </a:rPr>
              <a:t>18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l-GR" sz="2800" dirty="0" smtClean="0">
                <a:solidFill>
                  <a:schemeClr val="bg1"/>
                </a:solidFill>
              </a:rPr>
              <a:t> 20 </a:t>
            </a:r>
            <a:r>
              <a:rPr lang="el-GR" sz="2800" dirty="0">
                <a:solidFill>
                  <a:schemeClr val="bg1"/>
                </a:solidFill>
              </a:rPr>
              <a:t>– </a:t>
            </a:r>
            <a:r>
              <a:rPr lang="el-GR" sz="2800" dirty="0" smtClean="0">
                <a:solidFill>
                  <a:schemeClr val="bg1"/>
                </a:solidFill>
              </a:rPr>
              <a:t>21 </a:t>
            </a:r>
            <a:r>
              <a:rPr lang="el-GR" sz="2800" dirty="0">
                <a:solidFill>
                  <a:schemeClr val="bg1"/>
                </a:solidFill>
              </a:rPr>
              <a:t>/ 6</a:t>
            </a:r>
          </a:p>
          <a:p>
            <a:endParaRPr lang="el-GR" sz="2800" dirty="0" smtClean="0">
              <a:solidFill>
                <a:schemeClr val="bg1"/>
              </a:solidFill>
            </a:endParaRPr>
          </a:p>
          <a:p>
            <a:r>
              <a:rPr lang="el-GR" sz="2800" dirty="0" smtClean="0">
                <a:solidFill>
                  <a:schemeClr val="bg1"/>
                </a:solidFill>
              </a:rPr>
              <a:t>ΠΑΝ/ΝΙΟΙ </a:t>
            </a:r>
            <a:r>
              <a:rPr lang="el-GR" sz="2800" dirty="0">
                <a:solidFill>
                  <a:schemeClr val="bg1"/>
                </a:solidFill>
              </a:rPr>
              <a:t>Κ</a:t>
            </a:r>
            <a:r>
              <a:rPr lang="en-US" sz="2800" dirty="0" smtClean="0">
                <a:solidFill>
                  <a:schemeClr val="bg1"/>
                </a:solidFill>
              </a:rPr>
              <a:t>20 (</a:t>
            </a:r>
            <a:r>
              <a:rPr lang="el-GR" sz="2800" dirty="0" smtClean="0">
                <a:solidFill>
                  <a:schemeClr val="bg1"/>
                </a:solidFill>
              </a:rPr>
              <a:t>Ε / Ν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r>
              <a:rPr lang="el-GR" sz="2800" dirty="0" smtClean="0">
                <a:solidFill>
                  <a:schemeClr val="bg1"/>
                </a:solidFill>
              </a:rPr>
              <a:t> 27 </a:t>
            </a:r>
            <a:r>
              <a:rPr lang="el-GR" sz="2800" dirty="0">
                <a:solidFill>
                  <a:schemeClr val="bg1"/>
                </a:solidFill>
              </a:rPr>
              <a:t>– </a:t>
            </a:r>
            <a:r>
              <a:rPr lang="el-GR" sz="2800" dirty="0" smtClean="0">
                <a:solidFill>
                  <a:schemeClr val="bg1"/>
                </a:solidFill>
              </a:rPr>
              <a:t>28 / 6</a:t>
            </a:r>
          </a:p>
          <a:p>
            <a:endParaRPr lang="el-GR" sz="2800" dirty="0" smtClean="0">
              <a:solidFill>
                <a:schemeClr val="bg1"/>
              </a:solidFill>
            </a:endParaRPr>
          </a:p>
          <a:p>
            <a:r>
              <a:rPr lang="el-GR" sz="2800" dirty="0" smtClean="0">
                <a:solidFill>
                  <a:srgbClr val="00B050"/>
                </a:solidFill>
              </a:rPr>
              <a:t>ΒΑΛΚΑΝΙΚΟ ΠΡΩΤΑΘΛΗΜΑ 4/7</a:t>
            </a:r>
          </a:p>
          <a:p>
            <a:r>
              <a:rPr lang="el-GR" sz="2800" dirty="0" smtClean="0">
                <a:solidFill>
                  <a:srgbClr val="00B050"/>
                </a:solidFill>
              </a:rPr>
              <a:t>ΒΑΛΚΑΝΙΚΟΙ ΑΓΩΝΕΣ ΒΑΔΗΝ 14/3</a:t>
            </a:r>
          </a:p>
          <a:p>
            <a:endParaRPr lang="el-GR" sz="2800" dirty="0">
              <a:solidFill>
                <a:schemeClr val="bg1"/>
              </a:solidFill>
            </a:endParaRPr>
          </a:p>
          <a:p>
            <a:endParaRPr lang="el-GR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800" dirty="0" smtClean="0">
                <a:solidFill>
                  <a:schemeClr val="bg1"/>
                </a:solidFill>
              </a:rPr>
              <a:t>   </a:t>
            </a:r>
            <a:endParaRPr lang="el-GR" sz="2800" dirty="0">
              <a:solidFill>
                <a:schemeClr val="bg1"/>
              </a:solidFill>
            </a:endParaRPr>
          </a:p>
          <a:p>
            <a:endParaRPr lang="el-GR" sz="2800" dirty="0" smtClean="0">
              <a:solidFill>
                <a:schemeClr val="bg1"/>
              </a:solidFill>
            </a:endParaRPr>
          </a:p>
        </p:txBody>
      </p:sp>
      <p:pic>
        <p:nvPicPr>
          <p:cNvPr id="5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1619672" cy="158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0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848872" cy="1143000"/>
          </a:xfrm>
        </p:spPr>
        <p:txBody>
          <a:bodyPr/>
          <a:lstStyle/>
          <a:p>
            <a:pPr marL="514350" indent="-514350">
              <a:tabLst>
                <a:tab pos="8075613" algn="l"/>
              </a:tabLst>
              <a:defRPr/>
            </a:pPr>
            <a:r>
              <a:rPr lang="el-GR" sz="28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ΠΛΑΙΣΙΟ ΑΓΩΝΩΝ ΕΠΙΤΕΥΞΗΣ ΕΠΙΔΟΣΕΩΝ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257800"/>
          </a:xfrm>
        </p:spPr>
        <p:txBody>
          <a:bodyPr/>
          <a:lstStyle/>
          <a:p>
            <a:pPr marL="0" indent="0" algn="ctr">
              <a:buNone/>
            </a:pPr>
            <a:r>
              <a:rPr lang="el-GR" i="1" dirty="0" smtClean="0">
                <a:solidFill>
                  <a:schemeClr val="bg1"/>
                </a:solidFill>
              </a:rPr>
              <a:t>          </a:t>
            </a:r>
            <a:r>
              <a:rPr lang="el-GR" i="1" dirty="0" smtClean="0">
                <a:solidFill>
                  <a:srgbClr val="FF0000"/>
                </a:solidFill>
              </a:rPr>
              <a:t> </a:t>
            </a:r>
            <a:endParaRPr lang="el-GR" sz="2800" dirty="0" smtClean="0">
              <a:solidFill>
                <a:schemeClr val="bg1"/>
              </a:solidFill>
            </a:endParaRPr>
          </a:p>
        </p:txBody>
      </p:sp>
      <p:pic>
        <p:nvPicPr>
          <p:cNvPr id="5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61967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23528" y="1484785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Διεθνείς </a:t>
            </a:r>
            <a:r>
              <a:rPr lang="el-GR" sz="2000" dirty="0" smtClean="0">
                <a:solidFill>
                  <a:schemeClr val="bg1"/>
                </a:solidFill>
              </a:rPr>
              <a:t> αγώνες </a:t>
            </a:r>
            <a:r>
              <a:rPr lang="el-GR" sz="2000" dirty="0">
                <a:solidFill>
                  <a:schemeClr val="bg1"/>
                </a:solidFill>
              </a:rPr>
              <a:t>και μίτινγκ (IAAF - EAA) στην Ελλάδα ή στο εξωτερικό μόνο με την σύμφωνη γνώμη της </a:t>
            </a:r>
            <a:r>
              <a:rPr lang="el-GR" sz="2000" dirty="0" smtClean="0">
                <a:solidFill>
                  <a:schemeClr val="bg1"/>
                </a:solidFill>
              </a:rPr>
              <a:t>ΕΠ.Α.Σ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el-GR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Διοργανώσεις στην Ελλάδα </a:t>
            </a:r>
            <a:r>
              <a:rPr lang="el-GR" sz="2000" dirty="0" smtClean="0">
                <a:solidFill>
                  <a:schemeClr val="bg1"/>
                </a:solidFill>
              </a:rPr>
              <a:t>(ΒΕΡΓΩΤΕΙΑ 09/5 – ΑΛΕΞΑΝΔΡΙΟΙ ΔΡΟΜΟΙ 16/5 - ΠΑΠΑΦΛΕΣΣΕΙΑ </a:t>
            </a:r>
            <a:r>
              <a:rPr lang="el-GR" sz="2000" dirty="0">
                <a:solidFill>
                  <a:schemeClr val="bg1"/>
                </a:solidFill>
              </a:rPr>
              <a:t>23/5 </a:t>
            </a:r>
            <a:r>
              <a:rPr lang="el-GR" sz="2000" dirty="0" smtClean="0">
                <a:solidFill>
                  <a:schemeClr val="bg1"/>
                </a:solidFill>
              </a:rPr>
              <a:t>-</a:t>
            </a:r>
            <a:r>
              <a:rPr lang="el-GR" sz="2000" dirty="0">
                <a:solidFill>
                  <a:schemeClr val="bg1"/>
                </a:solidFill>
              </a:rPr>
              <a:t> ΒΕΝΙΖΕΛΕΙΑ / ΧΑΝΙΑ </a:t>
            </a:r>
            <a:r>
              <a:rPr lang="el-GR" sz="2000" dirty="0" smtClean="0">
                <a:solidFill>
                  <a:schemeClr val="bg1"/>
                </a:solidFill>
              </a:rPr>
              <a:t>31/5 –  </a:t>
            </a:r>
            <a:r>
              <a:rPr lang="el-GR" sz="2000" dirty="0">
                <a:solidFill>
                  <a:schemeClr val="bg1"/>
                </a:solidFill>
              </a:rPr>
              <a:t>GALA ΦΙΛΟΘΕH </a:t>
            </a:r>
            <a:r>
              <a:rPr lang="el-GR" sz="2000" dirty="0" smtClean="0">
                <a:solidFill>
                  <a:schemeClr val="bg1"/>
                </a:solidFill>
              </a:rPr>
              <a:t>05/6  –  ΜΗΤΙΝΓΚ  ΑΛΜΑΤΩΝ </a:t>
            </a:r>
            <a:r>
              <a:rPr lang="el-GR" sz="2000" dirty="0">
                <a:solidFill>
                  <a:schemeClr val="bg1"/>
                </a:solidFill>
              </a:rPr>
              <a:t>ΚΑΛΛΙΘΕΑ </a:t>
            </a:r>
            <a:r>
              <a:rPr lang="el-GR" sz="2000" dirty="0" smtClean="0">
                <a:solidFill>
                  <a:schemeClr val="bg1"/>
                </a:solidFill>
              </a:rPr>
              <a:t>6/6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>
                <a:solidFill>
                  <a:schemeClr val="bg1"/>
                </a:solidFill>
              </a:rPr>
              <a:t> - ‘’ΔΡΟΜΕΙΑ 2020’’ 07/6 – ΣΙΘΩΝΕΙΑ 17/6 - ATHENS </a:t>
            </a:r>
            <a:r>
              <a:rPr lang="el-GR" sz="2000" dirty="0">
                <a:solidFill>
                  <a:schemeClr val="bg1"/>
                </a:solidFill>
              </a:rPr>
              <a:t>STREET POLE VAULT 23/6). </a:t>
            </a:r>
            <a:r>
              <a:rPr lang="el-GR" sz="2000" dirty="0" smtClean="0">
                <a:solidFill>
                  <a:schemeClr val="bg1"/>
                </a:solidFill>
              </a:rPr>
              <a:t>- </a:t>
            </a:r>
            <a:r>
              <a:rPr lang="el-GR" sz="2000" dirty="0">
                <a:solidFill>
                  <a:schemeClr val="bg1"/>
                </a:solidFill>
              </a:rPr>
              <a:t/>
            </a:r>
            <a:br>
              <a:rPr lang="el-GR" sz="2000" dirty="0">
                <a:solidFill>
                  <a:schemeClr val="bg1"/>
                </a:solidFill>
              </a:rPr>
            </a:br>
            <a:r>
              <a:rPr lang="el-GR" sz="2000" dirty="0" smtClean="0">
                <a:solidFill>
                  <a:schemeClr val="bg1"/>
                </a:solidFill>
              </a:rPr>
              <a:t>Ελληνικά </a:t>
            </a:r>
            <a:r>
              <a:rPr lang="el-GR" sz="2000" dirty="0">
                <a:solidFill>
                  <a:schemeClr val="bg1"/>
                </a:solidFill>
              </a:rPr>
              <a:t>Γκραν </a:t>
            </a:r>
            <a:r>
              <a:rPr lang="el-GR" sz="2000" dirty="0" err="1" smtClean="0">
                <a:solidFill>
                  <a:schemeClr val="bg1"/>
                </a:solidFill>
              </a:rPr>
              <a:t>Πρι</a:t>
            </a:r>
            <a:r>
              <a:rPr lang="el-GR" sz="2000" dirty="0" smtClean="0">
                <a:solidFill>
                  <a:schemeClr val="bg1"/>
                </a:solidFill>
              </a:rPr>
              <a:t>: ΤΟΦΑΛΕΙΑ  16/5 - ΑΛΕΞΑΝΔΡΕΙΑ 29/5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Επώνυμοι Περιφερειακοί αγώνες: Αγώνες </a:t>
            </a:r>
            <a:r>
              <a:rPr lang="el-GR" sz="2000" dirty="0" smtClean="0">
                <a:solidFill>
                  <a:schemeClr val="bg1"/>
                </a:solidFill>
              </a:rPr>
              <a:t>ρίψεων (Χειμερινό κύπελλο Ρίψεων 28/3 </a:t>
            </a:r>
            <a:r>
              <a:rPr lang="el-GR" sz="2000" dirty="0">
                <a:solidFill>
                  <a:schemeClr val="bg1"/>
                </a:solidFill>
              </a:rPr>
              <a:t>- Φεστιβάλ Ρίψεων Τρίπολης </a:t>
            </a:r>
            <a:r>
              <a:rPr lang="el-GR" sz="2000" dirty="0" smtClean="0">
                <a:solidFill>
                  <a:schemeClr val="bg1"/>
                </a:solidFill>
              </a:rPr>
              <a:t>24/5 - «Κώστας </a:t>
            </a:r>
            <a:r>
              <a:rPr lang="el-GR" sz="2000" dirty="0" err="1">
                <a:solidFill>
                  <a:schemeClr val="bg1"/>
                </a:solidFill>
              </a:rPr>
              <a:t>Σπανίδης</a:t>
            </a:r>
            <a:r>
              <a:rPr lang="el-GR" sz="2000" dirty="0" smtClean="0">
                <a:solidFill>
                  <a:schemeClr val="bg1"/>
                </a:solidFill>
              </a:rPr>
              <a:t>» 17/5 ).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err="1">
                <a:solidFill>
                  <a:schemeClr val="bg1"/>
                </a:solidFill>
              </a:rPr>
              <a:t>Διασ</a:t>
            </a:r>
            <a:r>
              <a:rPr lang="el-GR" sz="2000" dirty="0">
                <a:solidFill>
                  <a:schemeClr val="bg1"/>
                </a:solidFill>
              </a:rPr>
              <a:t>/</a:t>
            </a:r>
            <a:r>
              <a:rPr lang="el-GR" sz="2000" dirty="0" err="1">
                <a:solidFill>
                  <a:schemeClr val="bg1"/>
                </a:solidFill>
              </a:rPr>
              <a:t>κοί</a:t>
            </a:r>
            <a:r>
              <a:rPr lang="el-GR" sz="2000" dirty="0">
                <a:solidFill>
                  <a:schemeClr val="bg1"/>
                </a:solidFill>
              </a:rPr>
              <a:t> Συνθέτων 14&amp;15/4 (αφορά μόνο τα Σύνθετα αγωνίσματα)</a:t>
            </a:r>
            <a:endParaRPr lang="el-G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bg1"/>
                </a:solidFill>
              </a:rPr>
              <a:t>Απαραίτητη </a:t>
            </a:r>
            <a:r>
              <a:rPr lang="el-GR" sz="2000" dirty="0">
                <a:solidFill>
                  <a:schemeClr val="bg1"/>
                </a:solidFill>
              </a:rPr>
              <a:t>προϋπόθεση για να αναγνωριστεί η επίδοση ως όριο πρόκρισης, είναι να υπάρχει στις παραπάνω διοργανώσεις, έλεγχος DOPING CONTROL.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/>
            </a:r>
            <a:br>
              <a:rPr lang="el-GR" sz="2000" dirty="0">
                <a:solidFill>
                  <a:schemeClr val="bg1"/>
                </a:solidFill>
              </a:rPr>
            </a:b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899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848872" cy="1143000"/>
          </a:xfrm>
        </p:spPr>
        <p:txBody>
          <a:bodyPr/>
          <a:lstStyle/>
          <a:p>
            <a:pPr marL="514350" indent="-514350">
              <a:tabLst>
                <a:tab pos="8075613" algn="l"/>
              </a:tabLst>
              <a:defRPr/>
            </a:pPr>
            <a:r>
              <a:rPr lang="el-GR" sz="28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ΠΛΑΙΣΙΟ ΑΓΩΝΩΝ ΕΠΙΤΕΥΞΗΣ ΕΠΙΔΟΣΕΩΝ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257800"/>
          </a:xfrm>
        </p:spPr>
        <p:txBody>
          <a:bodyPr/>
          <a:lstStyle/>
          <a:p>
            <a:pPr marL="0" indent="0" algn="ctr">
              <a:buNone/>
            </a:pPr>
            <a:r>
              <a:rPr lang="el-GR" i="1" dirty="0" smtClean="0">
                <a:solidFill>
                  <a:schemeClr val="bg1"/>
                </a:solidFill>
              </a:rPr>
              <a:t>          </a:t>
            </a:r>
            <a:r>
              <a:rPr lang="el-GR" i="1" dirty="0" smtClean="0">
                <a:solidFill>
                  <a:srgbClr val="FF0000"/>
                </a:solidFill>
              </a:rPr>
              <a:t> </a:t>
            </a:r>
            <a:endParaRPr lang="el-GR" sz="2800" dirty="0" smtClean="0">
              <a:solidFill>
                <a:schemeClr val="bg1"/>
              </a:solidFill>
            </a:endParaRPr>
          </a:p>
        </p:txBody>
      </p:sp>
      <p:pic>
        <p:nvPicPr>
          <p:cNvPr id="5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452" y="270093"/>
            <a:ext cx="1619672" cy="158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23528" y="1859340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</a:rPr>
              <a:t>Σε  </a:t>
            </a:r>
            <a:r>
              <a:rPr lang="el-GR" b="1" u="sng" dirty="0">
                <a:solidFill>
                  <a:schemeClr val="bg1"/>
                </a:solidFill>
              </a:rPr>
              <a:t>Επώνυμους Περιφερειακούς </a:t>
            </a:r>
            <a:r>
              <a:rPr lang="el-GR" dirty="0">
                <a:solidFill>
                  <a:schemeClr val="bg1"/>
                </a:solidFill>
              </a:rPr>
              <a:t>αγώνες που 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έχουν </a:t>
            </a:r>
            <a:r>
              <a:rPr lang="el-GR" dirty="0" smtClean="0">
                <a:solidFill>
                  <a:schemeClr val="bg1"/>
                </a:solidFill>
              </a:rPr>
              <a:t>ενταχθεί </a:t>
            </a:r>
            <a:r>
              <a:rPr lang="el-GR" dirty="0">
                <a:solidFill>
                  <a:schemeClr val="bg1"/>
                </a:solidFill>
              </a:rPr>
              <a:t>στο Καλεντάρι του Σ.Ε.Γ.Α.Σ </a:t>
            </a:r>
            <a:r>
              <a:rPr lang="el-GR" dirty="0" smtClean="0">
                <a:solidFill>
                  <a:schemeClr val="bg1"/>
                </a:solidFill>
              </a:rPr>
              <a:t>αλλά δεν ανήκουν στους αγώνες αναγνώρισης επιδόσεων, </a:t>
            </a:r>
            <a:r>
              <a:rPr lang="el-GR" dirty="0">
                <a:solidFill>
                  <a:schemeClr val="bg1"/>
                </a:solidFill>
              </a:rPr>
              <a:t>σε ειδικές περιπτώσεις, η ΕΠ.Α.Σ. μπορεί να ορίσει </a:t>
            </a:r>
            <a:r>
              <a:rPr lang="el-GR" dirty="0" smtClean="0">
                <a:solidFill>
                  <a:schemeClr val="bg1"/>
                </a:solidFill>
              </a:rPr>
              <a:t>συγκεκριμένα αγωνίσματα </a:t>
            </a:r>
            <a:r>
              <a:rPr lang="el-GR" dirty="0">
                <a:solidFill>
                  <a:schemeClr val="bg1"/>
                </a:solidFill>
              </a:rPr>
              <a:t>επίτευξης </a:t>
            </a:r>
            <a:r>
              <a:rPr lang="el-GR" dirty="0" smtClean="0">
                <a:solidFill>
                  <a:schemeClr val="bg1"/>
                </a:solidFill>
              </a:rPr>
              <a:t>ορίων.</a:t>
            </a:r>
            <a:r>
              <a:rPr lang="el-GR" dirty="0">
                <a:solidFill>
                  <a:schemeClr val="bg1"/>
                </a:solidFill>
              </a:rPr>
              <a:t/>
            </a:r>
            <a:br>
              <a:rPr lang="el-GR" dirty="0">
                <a:solidFill>
                  <a:schemeClr val="bg1"/>
                </a:solidFill>
              </a:rPr>
            </a:br>
            <a:endParaRPr lang="el-GR" dirty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                                                </a:t>
            </a:r>
            <a:r>
              <a:rPr lang="el-GR" i="1" u="sng" dirty="0" smtClean="0">
                <a:solidFill>
                  <a:schemeClr val="bg1"/>
                </a:solidFill>
              </a:rPr>
              <a:t>ΜΕ ΒΑΣΗ ΤΑ ΠΑΡΑΠΑΝΩ</a:t>
            </a:r>
            <a:r>
              <a:rPr lang="el-GR" dirty="0" smtClean="0">
                <a:solidFill>
                  <a:schemeClr val="bg1"/>
                </a:solidFill>
              </a:rPr>
              <a:t>:</a:t>
            </a:r>
            <a:r>
              <a:rPr lang="el-GR" dirty="0">
                <a:solidFill>
                  <a:schemeClr val="bg1"/>
                </a:solidFill>
              </a:rPr>
              <a:t/>
            </a:r>
            <a:br>
              <a:rPr lang="el-GR" dirty="0">
                <a:solidFill>
                  <a:schemeClr val="bg1"/>
                </a:solidFill>
              </a:rPr>
            </a:br>
            <a:r>
              <a:rPr lang="el-GR" dirty="0" smtClean="0">
                <a:solidFill>
                  <a:schemeClr val="bg1"/>
                </a:solidFill>
              </a:rPr>
              <a:t>       Έγκαιρα </a:t>
            </a:r>
            <a:r>
              <a:rPr lang="el-GR" dirty="0">
                <a:solidFill>
                  <a:schemeClr val="bg1"/>
                </a:solidFill>
              </a:rPr>
              <a:t>και με βάση τον αγωνιστικό προγραμματισμό των αθλητών </a:t>
            </a:r>
            <a:r>
              <a:rPr lang="el-GR" dirty="0" smtClean="0">
                <a:solidFill>
                  <a:schemeClr val="bg1"/>
                </a:solidFill>
              </a:rPr>
              <a:t>σας , οι     προπονητές </a:t>
            </a:r>
            <a:r>
              <a:rPr lang="el-GR" dirty="0">
                <a:solidFill>
                  <a:schemeClr val="bg1"/>
                </a:solidFill>
              </a:rPr>
              <a:t>πρέπει να μας υποβάλουν σχετικό αίτημα που θα αφορά: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bg1"/>
                </a:solidFill>
              </a:rPr>
              <a:t>  Αγωνίσματα  της κατηγορίας </a:t>
            </a:r>
            <a:r>
              <a:rPr lang="en-US" dirty="0">
                <a:solidFill>
                  <a:schemeClr val="bg1"/>
                </a:solidFill>
              </a:rPr>
              <a:t>U18  </a:t>
            </a:r>
            <a:r>
              <a:rPr lang="el-GR" dirty="0">
                <a:solidFill>
                  <a:schemeClr val="bg1"/>
                </a:solidFill>
              </a:rPr>
              <a:t>στους παραπάνω αγώνες </a:t>
            </a:r>
          </a:p>
          <a:p>
            <a:r>
              <a:rPr lang="el-GR" dirty="0">
                <a:solidFill>
                  <a:schemeClr val="bg1"/>
                </a:solidFill>
              </a:rPr>
              <a:t>      </a:t>
            </a:r>
            <a:r>
              <a:rPr lang="el-GR" dirty="0" smtClean="0">
                <a:solidFill>
                  <a:schemeClr val="bg1"/>
                </a:solidFill>
              </a:rPr>
              <a:t>                                                          </a:t>
            </a:r>
            <a:endParaRPr lang="el-GR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72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931224" cy="1296144"/>
          </a:xfrm>
        </p:spPr>
        <p:txBody>
          <a:bodyPr/>
          <a:lstStyle/>
          <a:p>
            <a:r>
              <a:rPr lang="el-GR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ΔΙΕΘΝΕΙΣ ΑΓΩΝΕΣ  Κ</a:t>
            </a:r>
            <a:r>
              <a:rPr lang="en-US" b="1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18 </a:t>
            </a:r>
            <a:r>
              <a:rPr lang="el-GR" b="1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endParaRPr lang="el-GR" b="1" dirty="0" smtClean="0">
              <a:ln w="11430"/>
              <a:solidFill>
                <a:srgbClr val="FF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algn="ctr">
              <a:buNone/>
              <a:defRPr/>
            </a:pPr>
            <a:endParaRPr lang="el-GR" b="1" dirty="0">
              <a:ln w="11430"/>
              <a:solidFill>
                <a:srgbClr val="FF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algn="ctr">
              <a:buNone/>
              <a:defRPr/>
            </a:pPr>
            <a:endParaRPr lang="el-GR" b="1" dirty="0" smtClean="0">
              <a:ln w="11430"/>
              <a:solidFill>
                <a:srgbClr val="FF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algn="ctr">
              <a:buNone/>
              <a:defRPr/>
            </a:pPr>
            <a:r>
              <a:rPr lang="el-GR" b="1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ΔΙΑΔΙΚΑΣΙΑ </a:t>
            </a:r>
            <a:r>
              <a:rPr lang="el-GR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ΣΥΜΜΕΤΟΧΗΣ.</a:t>
            </a:r>
          </a:p>
        </p:txBody>
      </p:sp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619672" cy="144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55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187624" y="417023"/>
            <a:ext cx="60486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 smtClean="0">
                <a:solidFill>
                  <a:schemeClr val="bg1"/>
                </a:solidFill>
              </a:rPr>
              <a:t>ΒΑΛΚΑΝΙΚΟΙ ΒΑΔΗΝ  </a:t>
            </a:r>
            <a:r>
              <a:rPr lang="el-GR" sz="2800" dirty="0">
                <a:solidFill>
                  <a:schemeClr val="bg1"/>
                </a:solidFill>
              </a:rPr>
              <a:t>Κ</a:t>
            </a:r>
            <a:r>
              <a:rPr lang="en-US" sz="2800" dirty="0" smtClean="0">
                <a:solidFill>
                  <a:schemeClr val="bg1"/>
                </a:solidFill>
              </a:rPr>
              <a:t>18</a:t>
            </a:r>
            <a:r>
              <a:rPr lang="el-GR" sz="2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l-GR" sz="2400" dirty="0" smtClean="0">
                <a:solidFill>
                  <a:schemeClr val="bg1"/>
                </a:solidFill>
              </a:rPr>
              <a:t>(ΙΒΑΝΟ ΦΡΑΝΚΒΙΣΤ / ΟΥΚΡΑΝΙΑ  14 / </a:t>
            </a:r>
            <a:r>
              <a:rPr lang="el-GR" sz="2400" dirty="0">
                <a:solidFill>
                  <a:schemeClr val="bg1"/>
                </a:solidFill>
              </a:rPr>
              <a:t>4</a:t>
            </a:r>
            <a:r>
              <a:rPr lang="el-GR" sz="2400" dirty="0" smtClean="0">
                <a:solidFill>
                  <a:schemeClr val="bg1"/>
                </a:solidFill>
              </a:rPr>
              <a:t> </a:t>
            </a:r>
            <a:endParaRPr lang="el-GR" sz="2800" dirty="0">
              <a:solidFill>
                <a:schemeClr val="bg1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51520" y="2276873"/>
            <a:ext cx="84249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ΑΘΛΗΤΕΣ – ΤΡΙΕΣ :   2 + 2 </a:t>
            </a:r>
          </a:p>
          <a:p>
            <a:endParaRPr lang="el-GR" dirty="0" smtClean="0">
              <a:solidFill>
                <a:schemeClr val="bg1"/>
              </a:solidFill>
            </a:endParaRPr>
          </a:p>
          <a:p>
            <a:r>
              <a:rPr lang="el-GR" u="sng" dirty="0" smtClean="0">
                <a:solidFill>
                  <a:schemeClr val="bg1"/>
                </a:solidFill>
              </a:rPr>
              <a:t>ΗΛΙΚΙΕΣ ΣΥΜΜΕΤΟΧΗΣ: ΓΕΝ. το 2003 &amp; 2004</a:t>
            </a:r>
          </a:p>
          <a:p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ΑΓΩΝΑΣ ΚΡΙΤΗΡΙΟ: 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Ημερίδα Βάδην – Κυριακή 19 / </a:t>
            </a:r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l-GR" dirty="0" smtClean="0">
                <a:solidFill>
                  <a:schemeClr val="bg1"/>
                </a:solidFill>
              </a:rPr>
              <a:t>  ΣΧΟΙΝΙΑ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PATRAS RACE WOLKINNG FESTIVAL  16/ 2  </a:t>
            </a:r>
            <a:r>
              <a:rPr lang="el-GR" dirty="0" smtClean="0">
                <a:solidFill>
                  <a:schemeClr val="bg1"/>
                </a:solidFill>
              </a:rPr>
              <a:t>ΠΑΤΡΑ</a:t>
            </a: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95857"/>
            <a:ext cx="1619672" cy="144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2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395536" y="1988841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ΣΥΜΒΟΛΑΙΟ ΜΕ ΤΗΝ ΒΑΛΚΑΝΙΚΗ ΕΝΩΣΗ ΓΙΑ </a:t>
            </a:r>
            <a:r>
              <a:rPr lang="en-US" u="sng" dirty="0" smtClean="0">
                <a:solidFill>
                  <a:schemeClr val="bg1"/>
                </a:solidFill>
              </a:rPr>
              <a:t>25</a:t>
            </a:r>
            <a:r>
              <a:rPr lang="el-GR" dirty="0" smtClean="0">
                <a:solidFill>
                  <a:schemeClr val="bg1"/>
                </a:solidFill>
              </a:rPr>
              <a:t> ΑΤΟΜΑ</a:t>
            </a:r>
          </a:p>
          <a:p>
            <a:endParaRPr lang="el-GR" dirty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ΑΘΛΗΤΕΣ – ΤΡΙΕΣ :            2</a:t>
            </a:r>
            <a:r>
              <a:rPr lang="en-US" dirty="0" smtClean="0">
                <a:solidFill>
                  <a:schemeClr val="bg1"/>
                </a:solidFill>
              </a:rPr>
              <a:t>0</a:t>
            </a:r>
            <a:r>
              <a:rPr lang="el-GR" dirty="0" smtClean="0">
                <a:solidFill>
                  <a:schemeClr val="bg1"/>
                </a:solidFill>
              </a:rPr>
              <a:t>    </a:t>
            </a:r>
          </a:p>
          <a:p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ΣΥΝΟΔΟΙ ΠΡΟΠΟΝΗΤΕΣ:   </a:t>
            </a:r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l-GR" dirty="0" smtClean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ΑΓΩΝΙΣΜΑΤΑ : 14 ΠΑΙΔΩΝ &amp; 14 ΚΟΡΑΣΙΔΩΝ</a:t>
            </a:r>
          </a:p>
          <a:p>
            <a:endParaRPr lang="el-GR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(ΤΕΛΙΚΗ ΔΗΛΩΣΗ  </a:t>
            </a:r>
            <a:r>
              <a:rPr lang="el-GR" dirty="0" smtClean="0">
                <a:solidFill>
                  <a:schemeClr val="bg1"/>
                </a:solidFill>
              </a:rPr>
              <a:t>29 </a:t>
            </a:r>
            <a:r>
              <a:rPr lang="el-GR" dirty="0">
                <a:solidFill>
                  <a:schemeClr val="bg1"/>
                </a:solidFill>
              </a:rPr>
              <a:t>/ 6</a:t>
            </a:r>
            <a:r>
              <a:rPr lang="el-GR" dirty="0" smtClean="0">
                <a:solidFill>
                  <a:schemeClr val="bg1"/>
                </a:solidFill>
              </a:rPr>
              <a:t>)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Ηλικίες συμμετεχόντων αθλητών </a:t>
            </a:r>
            <a:r>
              <a:rPr lang="el-GR" dirty="0">
                <a:solidFill>
                  <a:schemeClr val="bg1"/>
                </a:solidFill>
              </a:rPr>
              <a:t>: </a:t>
            </a:r>
            <a:r>
              <a:rPr lang="el-GR" dirty="0" smtClean="0">
                <a:solidFill>
                  <a:schemeClr val="bg1"/>
                </a:solidFill>
              </a:rPr>
              <a:t>2003  </a:t>
            </a:r>
            <a:r>
              <a:rPr lang="el-GR" dirty="0">
                <a:solidFill>
                  <a:schemeClr val="bg1"/>
                </a:solidFill>
              </a:rPr>
              <a:t>-</a:t>
            </a:r>
            <a:r>
              <a:rPr lang="el-GR" dirty="0" smtClean="0">
                <a:solidFill>
                  <a:schemeClr val="bg1"/>
                </a:solidFill>
              </a:rPr>
              <a:t>2004</a:t>
            </a:r>
            <a:endParaRPr lang="el-GR" dirty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r>
              <a:rPr lang="el-GR" u="sng" dirty="0">
                <a:solidFill>
                  <a:schemeClr val="bg1"/>
                </a:solidFill>
              </a:rPr>
              <a:t>ΑΓΩΝΑΣ ΚΡΙΤΗΡΙΟ: </a:t>
            </a:r>
            <a:r>
              <a:rPr lang="el-GR" u="sng" dirty="0" smtClean="0">
                <a:solidFill>
                  <a:schemeClr val="bg1"/>
                </a:solidFill>
              </a:rPr>
              <a:t>ΠΑΝ/ΝΙΟ ΠΡΩΤΑΘΛΗΜΑ </a:t>
            </a:r>
            <a:r>
              <a:rPr lang="el-GR" u="sng" dirty="0">
                <a:solidFill>
                  <a:schemeClr val="bg1"/>
                </a:solidFill>
              </a:rPr>
              <a:t>Κ</a:t>
            </a:r>
            <a:r>
              <a:rPr lang="en-US" u="sng" dirty="0" smtClean="0">
                <a:solidFill>
                  <a:schemeClr val="bg1"/>
                </a:solidFill>
              </a:rPr>
              <a:t>18 </a:t>
            </a:r>
            <a:r>
              <a:rPr lang="el-GR" u="sng" dirty="0" smtClean="0">
                <a:solidFill>
                  <a:schemeClr val="bg1"/>
                </a:solidFill>
              </a:rPr>
              <a:t>20-21/6</a:t>
            </a:r>
            <a:endParaRPr lang="el-GR" u="sng" dirty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331640" y="404665"/>
            <a:ext cx="5526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>
                <a:solidFill>
                  <a:schemeClr val="bg1"/>
                </a:solidFill>
              </a:rPr>
              <a:t>ΒΑΛΚΑΝΙΚΟΙ   Κ</a:t>
            </a:r>
            <a:r>
              <a:rPr lang="en-US" sz="2800" dirty="0" smtClean="0">
                <a:solidFill>
                  <a:schemeClr val="bg1"/>
                </a:solidFill>
              </a:rPr>
              <a:t>18</a:t>
            </a:r>
            <a:endParaRPr lang="el-GR" sz="2800" dirty="0">
              <a:solidFill>
                <a:schemeClr val="bg1"/>
              </a:solidFill>
            </a:endParaRPr>
          </a:p>
          <a:p>
            <a:pPr algn="ctr"/>
            <a:r>
              <a:rPr lang="el-GR" sz="2800" dirty="0">
                <a:solidFill>
                  <a:schemeClr val="bg1"/>
                </a:solidFill>
              </a:rPr>
              <a:t> ( </a:t>
            </a:r>
            <a:r>
              <a:rPr lang="en-US" sz="2800" dirty="0" err="1">
                <a:solidFill>
                  <a:schemeClr val="bg1"/>
                </a:solidFill>
              </a:rPr>
              <a:t>Kraijevo</a:t>
            </a:r>
            <a:r>
              <a:rPr lang="en-US" sz="2800" dirty="0">
                <a:solidFill>
                  <a:schemeClr val="bg1"/>
                </a:solidFill>
              </a:rPr>
              <a:t> / SRB</a:t>
            </a:r>
            <a:r>
              <a:rPr lang="el-GR" sz="2800" dirty="0">
                <a:solidFill>
                  <a:schemeClr val="bg1"/>
                </a:solidFill>
              </a:rPr>
              <a:t> ) 4 / </a:t>
            </a:r>
            <a:r>
              <a:rPr lang="en-US" sz="2800" dirty="0">
                <a:solidFill>
                  <a:schemeClr val="bg1"/>
                </a:solidFill>
              </a:rPr>
              <a:t>7</a:t>
            </a:r>
            <a:r>
              <a:rPr lang="el-GR" sz="2800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3883"/>
            <a:ext cx="1619672" cy="144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2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3617</TotalTime>
  <Words>799</Words>
  <Application>Microsoft Office PowerPoint</Application>
  <PresentationFormat>Προβολή στην οθόνη (4:3)</PresentationFormat>
  <Paragraphs>302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Diseño predeterminado</vt:lpstr>
      <vt:lpstr>Παρουσίαση του PowerPoint</vt:lpstr>
      <vt:lpstr> ΑΓΩΝΙΣΤΙΚΟΣ ΠΡΟΓΡΑΜΜΑΤΙΣΜΟΣ  ΣΤΟΥΣ ΑΓΩΝΕΣ ΣΤΟΧΟΥΣ  ΤΗΣ ΟΜΟΣΠΟΝΔΙΑΣ  2020 </vt:lpstr>
      <vt:lpstr>ΔΙΕΘΝΕΙΣ ΑΓΩΝΕΣ Κ18 2020</vt:lpstr>
      <vt:lpstr>ΠΛΑΙΣΙΟ ΑΓΩΝΩΝ ΕΠΙΤΕΥΞΗΣ ΕΠΙΔΟΣΕΩΝ</vt:lpstr>
      <vt:lpstr>ΠΛΑΙΣΙΟ ΑΓΩΝΩΝ ΕΠΙΤΕΥΞΗΣ ΕΠΙΔΟΣΕΩΝ</vt:lpstr>
      <vt:lpstr>ΠΛΑΙΣΙΟ ΑΓΩΝΩΝ ΕΠΙΤΕΥΞΗΣ ΕΠΙΔΟΣΕΩΝ</vt:lpstr>
      <vt:lpstr>ΔΙΕΘΝΕΙΣ ΑΓΩΝΕΣ  Κ18 2020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ΕΥΡΩΠΑΪΚΟ ΠΡΩΤΑΘΛΗΜΑ  Κ18    (ΡΙΕΤΙ / ΙΤΑΛΙΑ  16 - 19 / 7) </vt:lpstr>
      <vt:lpstr>Παρουσίαση του PowerPoint</vt:lpstr>
      <vt:lpstr>Παρουσίαση του PowerPoint</vt:lpstr>
      <vt:lpstr>  ΕΥΡΩΠΑΪΚΟ ΠΡΩΤΑΘΛΗΜΑ  Κ18    (ΡΙΕΤΙ / ΙΤΑΛΙΑ  16 - 19 / 7) </vt:lpstr>
      <vt:lpstr>Παρουσίαση του PowerPoint</vt:lpstr>
      <vt:lpstr>Παρουσίαση του PowerPoint</vt:lpstr>
      <vt:lpstr>ΔΙΕΘΝΗ ΣΥΝΑΝΤΗΣΗ  ΕΛΛΑΔΑ – ΚΥΠΡΟΣ  ΛΕΥΚΩΣΙΑ 22 – 23 / 7</vt:lpstr>
      <vt:lpstr>ΖΗΤΟΥΜΕΝΟ: Η ΣΥΝΕΡΓΑΣΙΑ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Γιάννης</dc:creator>
  <cp:lastModifiedBy>User</cp:lastModifiedBy>
  <cp:revision>222</cp:revision>
  <cp:lastPrinted>2019-03-18T09:29:08Z</cp:lastPrinted>
  <dcterms:created xsi:type="dcterms:W3CDTF">2009-03-01T01:28:01Z</dcterms:created>
  <dcterms:modified xsi:type="dcterms:W3CDTF">2020-03-11T11:01:25Z</dcterms:modified>
</cp:coreProperties>
</file>